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omments/modernComment_10F_F6D65E9B.xml" ContentType="application/vnd.ms-powerpoint.comments+xml"/>
  <Override PartName="/ppt/comments/modernComment_139_6236C58C.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52_1E337FBB.xml" ContentType="application/vnd.ms-powerpoint.comments+xml"/>
  <Override PartName="/ppt/notesSlides/notesSlide4.xml" ContentType="application/vnd.openxmlformats-officedocument.presentationml.notesSlide+xml"/>
  <Override PartName="/ppt/comments/modernComment_142_83C4FC17.xml" ContentType="application/vnd.ms-powerpoint.comments+xml"/>
  <Override PartName="/ppt/comments/modernComment_15B_3CDC97D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50_1821EDFD.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63_A9D186A1.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omments/modernComment_151_E0324CD9.xml" ContentType="application/vnd.ms-powerpoint.comments+xml"/>
  <Override PartName="/ppt/notesSlides/notesSlide8.xml" ContentType="application/vnd.openxmlformats-officedocument.presentationml.notesSlide+xml"/>
  <Override PartName="/ppt/comments/modernComment_143_9907E730.xml" ContentType="application/vnd.ms-powerpoint.comments+xml"/>
  <Override PartName="/ppt/notesSlides/notesSlide9.xml" ContentType="application/vnd.openxmlformats-officedocument.presentationml.notesSlide+xml"/>
  <Override PartName="/ppt/comments/modernComment_153_34E55925.xml" ContentType="application/vnd.ms-powerpoint.comments+xml"/>
  <Override PartName="/ppt/comments/modernComment_161_BE0CCB37.xml" ContentType="application/vnd.ms-powerpoint.comments+xml"/>
  <Override PartName="/ppt/notesSlides/notesSlide10.xml" ContentType="application/vnd.openxmlformats-officedocument.presentationml.notesSlide+xml"/>
  <Override PartName="/ppt/comments/modernComment_157_E533859A.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modernComment_15E_744A71A7.xml" ContentType="application/vnd.ms-powerpoint.comments+xml"/>
  <Override PartName="/ppt/notesSlides/notesSlide11.xml" ContentType="application/vnd.openxmlformats-officedocument.presentationml.notesSlide+xml"/>
  <Override PartName="/ppt/comments/modernComment_162_244D8775.xml" ContentType="application/vnd.ms-powerpoint.comments+xml"/>
  <Override PartName="/ppt/notesSlides/notesSlide12.xml" ContentType="application/vnd.openxmlformats-officedocument.presentationml.notesSlide+xml"/>
  <Override PartName="/ppt/comments/modernComment_158_6EE36F2.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15F_A5351DED.xml" ContentType="application/vnd.ms-powerpoint.comments+xml"/>
  <Override PartName="/ppt/comments/modernComment_164_B1CB8A2.xml" ContentType="application/vnd.ms-powerpoint.comments+xml"/>
  <Override PartName="/ppt/notesSlides/notesSlide13.xml" ContentType="application/vnd.openxmlformats-officedocument.presentationml.notesSlide+xml"/>
  <Override PartName="/ppt/comments/modernComment_159_8B2789B1.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modernComment_160_85327BE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792" r:id="rId5"/>
    <p:sldMasterId id="2147483804" r:id="rId6"/>
    <p:sldMasterId id="2147483809" r:id="rId7"/>
    <p:sldMasterId id="2147483955" r:id="rId8"/>
    <p:sldMasterId id="2147483960" r:id="rId9"/>
    <p:sldMasterId id="2147483965" r:id="rId10"/>
  </p:sldMasterIdLst>
  <p:notesMasterIdLst>
    <p:notesMasterId r:id="rId45"/>
  </p:notesMasterIdLst>
  <p:handoutMasterIdLst>
    <p:handoutMasterId r:id="rId46"/>
  </p:handoutMasterIdLst>
  <p:sldIdLst>
    <p:sldId id="271" r:id="rId11"/>
    <p:sldId id="310" r:id="rId12"/>
    <p:sldId id="311" r:id="rId13"/>
    <p:sldId id="313" r:id="rId14"/>
    <p:sldId id="333" r:id="rId15"/>
    <p:sldId id="314" r:id="rId16"/>
    <p:sldId id="338" r:id="rId17"/>
    <p:sldId id="322" r:id="rId18"/>
    <p:sldId id="357" r:id="rId19"/>
    <p:sldId id="347" r:id="rId20"/>
    <p:sldId id="346" r:id="rId21"/>
    <p:sldId id="336" r:id="rId22"/>
    <p:sldId id="355" r:id="rId23"/>
    <p:sldId id="337" r:id="rId24"/>
    <p:sldId id="323" r:id="rId25"/>
    <p:sldId id="339" r:id="rId26"/>
    <p:sldId id="359" r:id="rId27"/>
    <p:sldId id="358" r:id="rId28"/>
    <p:sldId id="353" r:id="rId29"/>
    <p:sldId id="343" r:id="rId30"/>
    <p:sldId id="350" r:id="rId31"/>
    <p:sldId id="340" r:id="rId32"/>
    <p:sldId id="354" r:id="rId33"/>
    <p:sldId id="344" r:id="rId34"/>
    <p:sldId id="351" r:id="rId35"/>
    <p:sldId id="341" r:id="rId36"/>
    <p:sldId id="356" r:id="rId37"/>
    <p:sldId id="345" r:id="rId38"/>
    <p:sldId id="352" r:id="rId39"/>
    <p:sldId id="342" r:id="rId40"/>
    <p:sldId id="348" r:id="rId41"/>
    <p:sldId id="349" r:id="rId42"/>
    <p:sldId id="330" r:id="rId43"/>
    <p:sldId id="302"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BA631-C4DC-AFC6-07AC-4994AFA91E22}" name="Lewis, Cathleen [BPU]" initials="CL" userId="S::Cathleen.Lewis@bpu.nj.gov::e236f978-cf17-49fb-a672-13167f7b1ece" providerId="AD"/>
  <p188:author id="{09B77C5D-ECC4-32A5-039F-B01FAEBE1A2C}" name="Lewis, Cathleen [BPU]" initials="L[" userId="S::cathleen.lewis@bpu.nj.gov::e236f978-cf17-49fb-a672-13167f7b1ece" providerId="AD"/>
  <p188:author id="{5F50BB61-A1AE-8617-1E94-AAFA1863B3F6}" name="Keating, Sonia [BPU]" initials="SK" userId="S::Sonia.Keating@bpu.nj.gov::9ba59c46-2df4-4882-84b4-349819244aca" providerId="AD"/>
  <p188:author id="{58B7C76D-1C6E-5E85-B479-37E9DCE9AB7A}" name="BernsteinLivne, Ruth (Aviv) [BPU]" initials="RB" userId="S::Ruth.BernsteinLivne@bpu.nj.gov::b3528b78-0c37-4e95-a48e-5a51a7b17729" providerId="AD"/>
  <p188:author id="{838B019A-423B-5589-0B5A-A1B41A12AFE2}" name="Korsh, Jessica [BPU]" initials="JK" userId="S::jessica.korsh@bpu.nj.gov::6ff4382e-adfd-4f3f-b646-01b41fa24f69" providerId="AD"/>
  <p188:author id="{FEFBE8A6-CAA1-8AD4-E676-9EAD4A02AA55}" name="Augustin, Judith [BPU]" initials="AJ[" userId="S::Judith.Augustin@bpu.nj.gov::6b238ac8-5394-4d34-98c3-026e4d029c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C48"/>
    <a:srgbClr val="FF9900"/>
    <a:srgbClr val="003399"/>
    <a:srgbClr val="005E09"/>
    <a:srgbClr val="01730D"/>
    <a:srgbClr val="4D4D4D"/>
    <a:srgbClr val="898FBA"/>
    <a:srgbClr val="085AFB"/>
    <a:srgbClr val="95C9FD"/>
    <a:srgbClr val="F8E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63" autoAdjust="0"/>
  </p:normalViewPr>
  <p:slideViewPr>
    <p:cSldViewPr snapToGrid="0">
      <p:cViewPr varScale="1">
        <p:scale>
          <a:sx n="79" d="100"/>
          <a:sy n="79" d="100"/>
        </p:scale>
        <p:origin x="749" y="8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Cathleen [BPU]" userId="e236f978-cf17-49fb-a672-13167f7b1ece" providerId="ADAL" clId="{92066D36-7D03-4018-B8D1-95303BBBA1B6}"/>
    <pc:docChg chg="undo custSel modSld">
      <pc:chgData name="Lewis, Cathleen [BPU]" userId="e236f978-cf17-49fb-a672-13167f7b1ece" providerId="ADAL" clId="{92066D36-7D03-4018-B8D1-95303BBBA1B6}" dt="2025-06-03T21:20:32.106" v="27" actId="27918"/>
      <pc:docMkLst>
        <pc:docMk/>
      </pc:docMkLst>
      <pc:sldChg chg="addSp delSp modSp mod">
        <pc:chgData name="Lewis, Cathleen [BPU]" userId="e236f978-cf17-49fb-a672-13167f7b1ece" providerId="ADAL" clId="{92066D36-7D03-4018-B8D1-95303BBBA1B6}" dt="2025-06-03T16:40:21.823" v="19" actId="1076"/>
        <pc:sldMkLst>
          <pc:docMk/>
          <pc:sldMk cId="636697047" sldId="333"/>
        </pc:sldMkLst>
        <pc:graphicFrameChg chg="del">
          <ac:chgData name="Lewis, Cathleen [BPU]" userId="e236f978-cf17-49fb-a672-13167f7b1ece" providerId="ADAL" clId="{92066D36-7D03-4018-B8D1-95303BBBA1B6}" dt="2025-06-03T16:39:17.128" v="1" actId="478"/>
          <ac:graphicFrameMkLst>
            <pc:docMk/>
            <pc:sldMk cId="636697047" sldId="333"/>
            <ac:graphicFrameMk id="7" creationId="{B3AEAA95-E76A-FA5A-266C-08637C2C2362}"/>
          </ac:graphicFrameMkLst>
        </pc:graphicFrameChg>
        <pc:picChg chg="add mod modCrop">
          <ac:chgData name="Lewis, Cathleen [BPU]" userId="e236f978-cf17-49fb-a672-13167f7b1ece" providerId="ADAL" clId="{92066D36-7D03-4018-B8D1-95303BBBA1B6}" dt="2025-06-03T16:40:21.823" v="19" actId="1076"/>
          <ac:picMkLst>
            <pc:docMk/>
            <pc:sldMk cId="636697047" sldId="333"/>
            <ac:picMk id="5" creationId="{808F1A58-F700-07FB-4D81-75B5201A16E6}"/>
          </ac:picMkLst>
        </pc:picChg>
        <pc:picChg chg="del">
          <ac:chgData name="Lewis, Cathleen [BPU]" userId="e236f978-cf17-49fb-a672-13167f7b1ece" providerId="ADAL" clId="{92066D36-7D03-4018-B8D1-95303BBBA1B6}" dt="2025-06-03T16:39:12.983" v="0" actId="478"/>
          <ac:picMkLst>
            <pc:docMk/>
            <pc:sldMk cId="636697047" sldId="333"/>
            <ac:picMk id="6" creationId="{17156BDF-D0A2-ED42-DC8A-2D2227853AE8}"/>
          </ac:picMkLst>
        </pc:picChg>
      </pc:sldChg>
      <pc:sldChg chg="mod">
        <pc:chgData name="Lewis, Cathleen [BPU]" userId="e236f978-cf17-49fb-a672-13167f7b1ece" providerId="ADAL" clId="{92066D36-7D03-4018-B8D1-95303BBBA1B6}" dt="2025-06-03T21:20:32.106" v="27" actId="27918"/>
        <pc:sldMkLst>
          <pc:docMk/>
          <pc:sldMk cId="404876797" sldId="336"/>
        </pc:sldMkLst>
      </pc:sldChg>
      <pc:sldChg chg="modSp mod">
        <pc:chgData name="Lewis, Cathleen [BPU]" userId="e236f978-cf17-49fb-a672-13167f7b1ece" providerId="ADAL" clId="{92066D36-7D03-4018-B8D1-95303BBBA1B6}" dt="2025-06-03T16:54:42.298" v="20" actId="207"/>
        <pc:sldMkLst>
          <pc:docMk/>
          <pc:sldMk cId="887445797" sldId="339"/>
        </pc:sldMkLst>
        <pc:spChg chg="mod">
          <ac:chgData name="Lewis, Cathleen [BPU]" userId="e236f978-cf17-49fb-a672-13167f7b1ece" providerId="ADAL" clId="{92066D36-7D03-4018-B8D1-95303BBBA1B6}" dt="2025-06-03T16:54:42.298" v="20" actId="207"/>
          <ac:spMkLst>
            <pc:docMk/>
            <pc:sldMk cId="887445797" sldId="339"/>
            <ac:spMk id="3" creationId="{00000000-0000-0000-0000-000000000000}"/>
          </ac:spMkLst>
        </pc:spChg>
      </pc:sldChg>
      <pc:sldChg chg="modSp mod">
        <pc:chgData name="Lewis, Cathleen [BPU]" userId="e236f978-cf17-49fb-a672-13167f7b1ece" providerId="ADAL" clId="{92066D36-7D03-4018-B8D1-95303BBBA1B6}" dt="2025-06-03T16:55:58.563" v="25" actId="207"/>
        <pc:sldMkLst>
          <pc:docMk/>
          <pc:sldMk cId="2234678240" sldId="352"/>
        </pc:sldMkLst>
        <pc:spChg chg="mod">
          <ac:chgData name="Lewis, Cathleen [BPU]" userId="e236f978-cf17-49fb-a672-13167f7b1ece" providerId="ADAL" clId="{92066D36-7D03-4018-B8D1-95303BBBA1B6}" dt="2025-06-03T16:55:58.563" v="25" actId="207"/>
          <ac:spMkLst>
            <pc:docMk/>
            <pc:sldMk cId="2234678240" sldId="352"/>
            <ac:spMk id="2" creationId="{0F8DFB52-DA6D-F29B-B7B0-7D223992EBA6}"/>
          </ac:spMkLst>
        </pc:spChg>
      </pc:sldChg>
      <pc:sldChg chg="modSp mod modCm">
        <pc:chgData name="Lewis, Cathleen [BPU]" userId="e236f978-cf17-49fb-a672-13167f7b1ece" providerId="ADAL" clId="{92066D36-7D03-4018-B8D1-95303BBBA1B6}" dt="2025-06-03T16:55:36.398" v="22" actId="20577"/>
        <pc:sldMkLst>
          <pc:docMk/>
          <pc:sldMk cId="3188509495" sldId="353"/>
        </pc:sldMkLst>
        <pc:spChg chg="mod">
          <ac:chgData name="Lewis, Cathleen [BPU]" userId="e236f978-cf17-49fb-a672-13167f7b1ece" providerId="ADAL" clId="{92066D36-7D03-4018-B8D1-95303BBBA1B6}" dt="2025-06-03T16:55:36.398" v="22" actId="20577"/>
          <ac:spMkLst>
            <pc:docMk/>
            <pc:sldMk cId="3188509495" sldId="353"/>
            <ac:spMk id="3" creationId="{6ECEDAF8-6851-3843-4426-7EA8AD6BDD21}"/>
          </ac:spMkLst>
        </pc:spChg>
        <pc:extLst>
          <p:ext xmlns:p="http://schemas.openxmlformats.org/presentationml/2006/main" uri="{D6D511B9-2390-475A-947B-AFAB55BFBCF1}">
            <pc226:cmChg xmlns:pc226="http://schemas.microsoft.com/office/powerpoint/2022/06/main/command" chg="mod">
              <pc226:chgData name="Lewis, Cathleen [BPU]" userId="e236f978-cf17-49fb-a672-13167f7b1ece" providerId="ADAL" clId="{92066D36-7D03-4018-B8D1-95303BBBA1B6}" dt="2025-06-03T16:55:36.398" v="22" actId="20577"/>
              <pc2:cmMkLst xmlns:pc2="http://schemas.microsoft.com/office/powerpoint/2019/9/main/command">
                <pc:docMk/>
                <pc:sldMk cId="3188509495" sldId="353"/>
                <pc2:cmMk id="{2F7FDA1F-BD69-493D-9F09-A73AA723891C}"/>
              </pc2:cmMkLst>
            </pc226:cmChg>
          </p:ext>
        </pc:extLst>
      </pc:sldChg>
      <pc:sldChg chg="modSp mod modCm">
        <pc:chgData name="Lewis, Cathleen [BPU]" userId="e236f978-cf17-49fb-a672-13167f7b1ece" providerId="ADAL" clId="{92066D36-7D03-4018-B8D1-95303BBBA1B6}" dt="2025-06-03T16:55:28.882" v="21" actId="20577"/>
        <pc:sldMkLst>
          <pc:docMk/>
          <pc:sldMk cId="609060725" sldId="354"/>
        </pc:sldMkLst>
        <pc:spChg chg="mod">
          <ac:chgData name="Lewis, Cathleen [BPU]" userId="e236f978-cf17-49fb-a672-13167f7b1ece" providerId="ADAL" clId="{92066D36-7D03-4018-B8D1-95303BBBA1B6}" dt="2025-06-03T16:55:28.882" v="21" actId="20577"/>
          <ac:spMkLst>
            <pc:docMk/>
            <pc:sldMk cId="609060725" sldId="354"/>
            <ac:spMk id="3" creationId="{6775CD1A-F7DC-49F7-24D3-A8D97846FEFC}"/>
          </ac:spMkLst>
        </pc:spChg>
        <pc:extLst>
          <p:ext xmlns:p="http://schemas.openxmlformats.org/presentationml/2006/main" uri="{D6D511B9-2390-475A-947B-AFAB55BFBCF1}">
            <pc226:cmChg xmlns:pc226="http://schemas.microsoft.com/office/powerpoint/2022/06/main/command" chg="mod">
              <pc226:chgData name="Lewis, Cathleen [BPU]" userId="e236f978-cf17-49fb-a672-13167f7b1ece" providerId="ADAL" clId="{92066D36-7D03-4018-B8D1-95303BBBA1B6}" dt="2025-06-03T16:55:28.882" v="21" actId="20577"/>
              <pc2:cmMkLst xmlns:pc2="http://schemas.microsoft.com/office/powerpoint/2019/9/main/command">
                <pc:docMk/>
                <pc:sldMk cId="609060725" sldId="354"/>
                <pc2:cmMk id="{8241BDB3-42C4-46A6-90C5-09CE550B4E55}"/>
              </pc2:cmMkLst>
            </pc226:cmChg>
          </p:ext>
        </pc:extLst>
      </pc:sldChg>
      <pc:sldChg chg="modSp mod">
        <pc:chgData name="Lewis, Cathleen [BPU]" userId="e236f978-cf17-49fb-a672-13167f7b1ece" providerId="ADAL" clId="{92066D36-7D03-4018-B8D1-95303BBBA1B6}" dt="2025-06-03T16:55:46.455" v="24" actId="20577"/>
        <pc:sldMkLst>
          <pc:docMk/>
          <pc:sldMk cId="186431650" sldId="356"/>
        </pc:sldMkLst>
        <pc:spChg chg="mod">
          <ac:chgData name="Lewis, Cathleen [BPU]" userId="e236f978-cf17-49fb-a672-13167f7b1ece" providerId="ADAL" clId="{92066D36-7D03-4018-B8D1-95303BBBA1B6}" dt="2025-06-03T16:55:46.455" v="24" actId="20577"/>
          <ac:spMkLst>
            <pc:docMk/>
            <pc:sldMk cId="186431650" sldId="356"/>
            <ac:spMk id="7" creationId="{44D3FCD3-EFF9-1314-173B-F9726D07D5B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onj.sharepoint.com/sites/CleanFleetTeam/Shared%20Documents/Copy%20of%20Presentation%20charts%20FY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onj.sharepoint.com/sites/CleanFleetTeam/Shared%20Documents/Copy%20of%20Presentation%20charts%20FY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onj.sharepoint.com/sites/CleanFleetTeam/Shared%20Documents/Copy%20of%20Presentation%20charts%20FY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onj.sharepoint.com/sites/CleanFleetTeam/Shared%20Documents/Copy%20of%20Presentation%20charts%20FY2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'Charge Up '!$D$1</c:f>
              <c:strCache>
                <c:ptCount val="1"/>
                <c:pt idx="0">
                  <c:v>Projected </c:v>
                </c:pt>
              </c:strCache>
            </c:strRef>
          </c:tx>
          <c:spPr>
            <a:solidFill>
              <a:schemeClr val="accent1"/>
            </a:solidFill>
            <a:ln>
              <a:noFill/>
            </a:ln>
            <a:effectLst/>
            <a:sp3d/>
          </c:spPr>
          <c:invertIfNegative val="0"/>
          <c:dPt>
            <c:idx val="0"/>
            <c:invertIfNegative val="0"/>
            <c:bubble3D val="0"/>
            <c:spPr>
              <a:solidFill>
                <a:srgbClr val="FF9900"/>
              </a:solidFill>
              <a:ln>
                <a:noFill/>
              </a:ln>
              <a:effectLst/>
              <a:sp3d/>
            </c:spPr>
            <c:extLst>
              <c:ext xmlns:c16="http://schemas.microsoft.com/office/drawing/2014/chart" uri="{C3380CC4-5D6E-409C-BE32-E72D297353CC}">
                <c16:uniqueId val="{00000007-A1C7-4EFB-BC4C-D9C7636AB040}"/>
              </c:ext>
            </c:extLst>
          </c:dPt>
          <c:dPt>
            <c:idx val="1"/>
            <c:invertIfNegative val="0"/>
            <c:bubble3D val="0"/>
            <c:spPr>
              <a:solidFill>
                <a:srgbClr val="FF9900"/>
              </a:solidFill>
              <a:ln>
                <a:noFill/>
              </a:ln>
              <a:effectLst/>
              <a:sp3d/>
            </c:spPr>
            <c:extLst>
              <c:ext xmlns:c16="http://schemas.microsoft.com/office/drawing/2014/chart" uri="{C3380CC4-5D6E-409C-BE32-E72D297353CC}">
                <c16:uniqueId val="{00000006-A1C7-4EFB-BC4C-D9C7636AB040}"/>
              </c:ext>
            </c:extLst>
          </c:dPt>
          <c:dPt>
            <c:idx val="2"/>
            <c:invertIfNegative val="0"/>
            <c:bubble3D val="0"/>
            <c:spPr>
              <a:solidFill>
                <a:srgbClr val="FF9900"/>
              </a:solidFill>
              <a:ln>
                <a:noFill/>
              </a:ln>
              <a:effectLst/>
              <a:sp3d/>
            </c:spPr>
            <c:extLst>
              <c:ext xmlns:c16="http://schemas.microsoft.com/office/drawing/2014/chart" uri="{C3380CC4-5D6E-409C-BE32-E72D297353CC}">
                <c16:uniqueId val="{00000005-A1C7-4EFB-BC4C-D9C7636AB040}"/>
              </c:ext>
            </c:extLst>
          </c:dPt>
          <c:dPt>
            <c:idx val="3"/>
            <c:invertIfNegative val="0"/>
            <c:bubble3D val="0"/>
            <c:spPr>
              <a:solidFill>
                <a:srgbClr val="FF9900"/>
              </a:solidFill>
              <a:ln>
                <a:noFill/>
              </a:ln>
              <a:effectLst/>
              <a:sp3d/>
            </c:spPr>
            <c:extLst>
              <c:ext xmlns:c16="http://schemas.microsoft.com/office/drawing/2014/chart" uri="{C3380CC4-5D6E-409C-BE32-E72D297353CC}">
                <c16:uniqueId val="{00000004-A1C7-4EFB-BC4C-D9C7636AB040}"/>
              </c:ext>
            </c:extLst>
          </c:dPt>
          <c:dPt>
            <c:idx val="4"/>
            <c:invertIfNegative val="0"/>
            <c:bubble3D val="0"/>
            <c:spPr>
              <a:solidFill>
                <a:schemeClr val="tx2">
                  <a:lumMod val="60000"/>
                  <a:lumOff val="40000"/>
                </a:schemeClr>
              </a:solidFill>
              <a:ln>
                <a:noFill/>
              </a:ln>
              <a:effectLst/>
              <a:sp3d/>
            </c:spPr>
            <c:extLst>
              <c:ext xmlns:c16="http://schemas.microsoft.com/office/drawing/2014/chart" uri="{C3380CC4-5D6E-409C-BE32-E72D297353CC}">
                <c16:uniqueId val="{00000001-ECA5-452B-A741-3369B913B838}"/>
              </c:ext>
            </c:extLst>
          </c:dPt>
          <c:dPt>
            <c:idx val="5"/>
            <c:invertIfNegative val="0"/>
            <c:bubble3D val="0"/>
            <c:spPr>
              <a:solidFill>
                <a:schemeClr val="tx2">
                  <a:lumMod val="60000"/>
                  <a:lumOff val="40000"/>
                </a:schemeClr>
              </a:solidFill>
              <a:ln>
                <a:noFill/>
              </a:ln>
              <a:effectLst/>
              <a:sp3d/>
            </c:spPr>
            <c:extLst>
              <c:ext xmlns:c16="http://schemas.microsoft.com/office/drawing/2014/chart" uri="{C3380CC4-5D6E-409C-BE32-E72D297353CC}">
                <c16:uniqueId val="{00000000-ECA5-452B-A741-3369B913B838}"/>
              </c:ext>
            </c:extLst>
          </c:dPt>
          <c:cat>
            <c:multiLvlStrRef>
              <c:f>'Charge Up '!$A$2:$C$7</c:f>
              <c:multiLvlStrCache>
                <c:ptCount val="6"/>
                <c:lvl>
                  <c:pt idx="0">
                    <c:v>$40 Million </c:v>
                  </c:pt>
                  <c:pt idx="1">
                    <c:v>$21 Million </c:v>
                  </c:pt>
                  <c:pt idx="2">
                    <c:v>$37 Million </c:v>
                  </c:pt>
                  <c:pt idx="3">
                    <c:v>$31.7 Million </c:v>
                  </c:pt>
                  <c:pt idx="4">
                    <c:v>$70 Million</c:v>
                  </c:pt>
                  <c:pt idx="5">
                    <c:v>$50 Million</c:v>
                  </c:pt>
                </c:lvl>
                <c:lvl>
                  <c:pt idx="0">
                    <c:v>Post Purchase (FY21-FY22)</c:v>
                  </c:pt>
                  <c:pt idx="1">
                    <c:v>Point of Sale (FY22)*</c:v>
                  </c:pt>
                  <c:pt idx="2">
                    <c:v>Point of Sale (FY23)*</c:v>
                  </c:pt>
                  <c:pt idx="3">
                    <c:v>Point of Sale</c:v>
                  </c:pt>
                  <c:pt idx="4">
                    <c:v>Point of Sale (FY25) Projected</c:v>
                  </c:pt>
                  <c:pt idx="5">
                    <c:v>Point of Sale (FY26) Projected</c:v>
                  </c:pt>
                </c:lvl>
                <c:lvl>
                  <c:pt idx="0">
                    <c:v>Year 1</c:v>
                  </c:pt>
                  <c:pt idx="1">
                    <c:v>Year 2</c:v>
                  </c:pt>
                  <c:pt idx="2">
                    <c:v>Year 3</c:v>
                  </c:pt>
                  <c:pt idx="3">
                    <c:v>Year 4</c:v>
                  </c:pt>
                  <c:pt idx="4">
                    <c:v>Year 5</c:v>
                  </c:pt>
                  <c:pt idx="5">
                    <c:v>Proposed Year 6**</c:v>
                  </c:pt>
                </c:lvl>
              </c:multiLvlStrCache>
            </c:multiLvlStrRef>
          </c:cat>
          <c:val>
            <c:numRef>
              <c:f>'Charge Up '!$D$2:$D$7</c:f>
              <c:numCache>
                <c:formatCode>General</c:formatCode>
                <c:ptCount val="6"/>
                <c:pt idx="0">
                  <c:v>0</c:v>
                </c:pt>
                <c:pt idx="1">
                  <c:v>0</c:v>
                </c:pt>
                <c:pt idx="2">
                  <c:v>0</c:v>
                </c:pt>
                <c:pt idx="3">
                  <c:v>0</c:v>
                </c:pt>
                <c:pt idx="4">
                  <c:v>5739</c:v>
                </c:pt>
                <c:pt idx="5">
                  <c:v>30000</c:v>
                </c:pt>
              </c:numCache>
            </c:numRef>
          </c:val>
          <c:extLst>
            <c:ext xmlns:c16="http://schemas.microsoft.com/office/drawing/2014/chart" uri="{C3380CC4-5D6E-409C-BE32-E72D297353CC}">
              <c16:uniqueId val="{00000000-58D1-4B9A-8C78-C8962D2C5B68}"/>
            </c:ext>
          </c:extLst>
        </c:ser>
        <c:ser>
          <c:idx val="1"/>
          <c:order val="1"/>
          <c:tx>
            <c:strRef>
              <c:f>'Charge Up '!$E$1</c:f>
              <c:strCache>
                <c:ptCount val="1"/>
                <c:pt idx="0">
                  <c:v>Incentives </c:v>
                </c:pt>
              </c:strCache>
            </c:strRef>
          </c:tx>
          <c:spPr>
            <a:solidFill>
              <a:schemeClr val="accent2"/>
            </a:solidFill>
            <a:ln>
              <a:noFill/>
            </a:ln>
            <a:effectLst/>
            <a:sp3d/>
          </c:spPr>
          <c:invertIfNegative val="0"/>
          <c:cat>
            <c:multiLvlStrRef>
              <c:f>'Charge Up '!$A$2:$C$7</c:f>
              <c:multiLvlStrCache>
                <c:ptCount val="6"/>
                <c:lvl>
                  <c:pt idx="0">
                    <c:v>$40 Million </c:v>
                  </c:pt>
                  <c:pt idx="1">
                    <c:v>$21 Million </c:v>
                  </c:pt>
                  <c:pt idx="2">
                    <c:v>$37 Million </c:v>
                  </c:pt>
                  <c:pt idx="3">
                    <c:v>$31.7 Million </c:v>
                  </c:pt>
                  <c:pt idx="4">
                    <c:v>$70 Million</c:v>
                  </c:pt>
                  <c:pt idx="5">
                    <c:v>$50 Million</c:v>
                  </c:pt>
                </c:lvl>
                <c:lvl>
                  <c:pt idx="0">
                    <c:v>Post Purchase (FY21-FY22)</c:v>
                  </c:pt>
                  <c:pt idx="1">
                    <c:v>Point of Sale (FY22)*</c:v>
                  </c:pt>
                  <c:pt idx="2">
                    <c:v>Point of Sale (FY23)*</c:v>
                  </c:pt>
                  <c:pt idx="3">
                    <c:v>Point of Sale</c:v>
                  </c:pt>
                  <c:pt idx="4">
                    <c:v>Point of Sale (FY25) Projected</c:v>
                  </c:pt>
                  <c:pt idx="5">
                    <c:v>Point of Sale (FY26) Projected</c:v>
                  </c:pt>
                </c:lvl>
                <c:lvl>
                  <c:pt idx="0">
                    <c:v>Year 1</c:v>
                  </c:pt>
                  <c:pt idx="1">
                    <c:v>Year 2</c:v>
                  </c:pt>
                  <c:pt idx="2">
                    <c:v>Year 3</c:v>
                  </c:pt>
                  <c:pt idx="3">
                    <c:v>Year 4</c:v>
                  </c:pt>
                  <c:pt idx="4">
                    <c:v>Year 5</c:v>
                  </c:pt>
                  <c:pt idx="5">
                    <c:v>Proposed Year 6**</c:v>
                  </c:pt>
                </c:lvl>
              </c:multiLvlStrCache>
            </c:multiLvlStrRef>
          </c:cat>
          <c:val>
            <c:numRef>
              <c:f>'Charge Up '!$E$2:$E$7</c:f>
              <c:numCache>
                <c:formatCode>General</c:formatCode>
                <c:ptCount val="6"/>
                <c:pt idx="0">
                  <c:v>8434</c:v>
                </c:pt>
                <c:pt idx="1">
                  <c:v>5622</c:v>
                </c:pt>
                <c:pt idx="2">
                  <c:v>11377</c:v>
                </c:pt>
                <c:pt idx="3">
                  <c:v>12719</c:v>
                </c:pt>
                <c:pt idx="4">
                  <c:v>22959</c:v>
                </c:pt>
              </c:numCache>
            </c:numRef>
          </c:val>
          <c:extLst>
            <c:ext xmlns:c16="http://schemas.microsoft.com/office/drawing/2014/chart" uri="{C3380CC4-5D6E-409C-BE32-E72D297353CC}">
              <c16:uniqueId val="{0000000C-6D72-4D30-A334-0B30EF0B5BBB}"/>
            </c:ext>
          </c:extLst>
        </c:ser>
        <c:dLbls>
          <c:showLegendKey val="0"/>
          <c:showVal val="0"/>
          <c:showCatName val="0"/>
          <c:showSerName val="0"/>
          <c:showPercent val="0"/>
          <c:showBubbleSize val="0"/>
        </c:dLbls>
        <c:gapWidth val="150"/>
        <c:shape val="box"/>
        <c:axId val="12964944"/>
        <c:axId val="12958288"/>
        <c:axId val="0"/>
      </c:bar3DChart>
      <c:catAx>
        <c:axId val="129649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58288"/>
        <c:crosses val="autoZero"/>
        <c:auto val="1"/>
        <c:lblAlgn val="ctr"/>
        <c:lblOffset val="100"/>
        <c:noMultiLvlLbl val="0"/>
      </c:catAx>
      <c:valAx>
        <c:axId val="12958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6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Base vs. Income-Qualified Incentives for FY25</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Sheet1!$C$1</c:f>
              <c:strCache>
                <c:ptCount val="1"/>
                <c:pt idx="0">
                  <c:v>Incentives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Sheet1!$A$2:$B$3</c:f>
              <c:multiLvlStrCache>
                <c:ptCount val="2"/>
                <c:lvl>
                  <c:pt idx="0">
                    <c:v>$41.7 Million</c:v>
                  </c:pt>
                  <c:pt idx="1">
                    <c:v>$8.5 Million</c:v>
                  </c:pt>
                </c:lvl>
                <c:lvl>
                  <c:pt idx="0">
                    <c:v>Base Incentive</c:v>
                  </c:pt>
                  <c:pt idx="1">
                    <c:v>Income-Based Incentive</c:v>
                  </c:pt>
                </c:lvl>
              </c:multiLvlStrCache>
            </c:multiLvlStrRef>
          </c:cat>
          <c:val>
            <c:numRef>
              <c:f>Sheet1!$C$2:$C$3</c:f>
              <c:numCache>
                <c:formatCode>#,##0</c:formatCode>
                <c:ptCount val="2"/>
                <c:pt idx="0">
                  <c:v>20832</c:v>
                </c:pt>
                <c:pt idx="1">
                  <c:v>2127</c:v>
                </c:pt>
              </c:numCache>
            </c:numRef>
          </c:val>
          <c:extLst xmlns:c15="http://schemas.microsoft.com/office/drawing/2012/chart">
            <c:ext xmlns:c16="http://schemas.microsoft.com/office/drawing/2014/chart" uri="{C3380CC4-5D6E-409C-BE32-E72D297353CC}">
              <c16:uniqueId val="{00000000-8CA0-4155-835B-2B6EA9D1B567}"/>
            </c:ext>
          </c:extLst>
        </c:ser>
        <c:dLbls>
          <c:showLegendKey val="0"/>
          <c:showVal val="0"/>
          <c:showCatName val="0"/>
          <c:showSerName val="0"/>
          <c:showPercent val="0"/>
          <c:showBubbleSize val="0"/>
        </c:dLbls>
        <c:gapWidth val="100"/>
        <c:axId val="1079349199"/>
        <c:axId val="1471769183"/>
        <c:extLst/>
      </c:barChart>
      <c:catAx>
        <c:axId val="1079349199"/>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71769183"/>
        <c:crosses val="autoZero"/>
        <c:auto val="1"/>
        <c:lblAlgn val="ctr"/>
        <c:lblOffset val="100"/>
        <c:noMultiLvlLbl val="0"/>
      </c:catAx>
      <c:valAx>
        <c:axId val="1471769183"/>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79349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Clean Fleet Incentives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'Clean Fleet '!$J$23</c:f>
              <c:strCache>
                <c:ptCount val="1"/>
                <c:pt idx="0">
                  <c:v>Incentives Awarded</c:v>
                </c:pt>
              </c:strCache>
            </c:strRef>
          </c:tx>
          <c:spPr>
            <a:solidFill>
              <a:schemeClr val="accent1"/>
            </a:solidFill>
            <a:ln>
              <a:noFill/>
            </a:ln>
            <a:effectLst/>
          </c:spPr>
          <c:invertIfNegative val="0"/>
          <c:cat>
            <c:strRef>
              <c:f>'Clean Fleet '!$I$24:$I$32</c:f>
              <c:strCache>
                <c:ptCount val="9"/>
                <c:pt idx="0">
                  <c:v>FY 22 Chargers </c:v>
                </c:pt>
                <c:pt idx="1">
                  <c:v>FY 23 Chargers</c:v>
                </c:pt>
                <c:pt idx="2">
                  <c:v>FY 24 Chargers</c:v>
                </c:pt>
                <c:pt idx="3">
                  <c:v>FY 25 Chargers</c:v>
                </c:pt>
                <c:pt idx="5">
                  <c:v>FY 22 Cars</c:v>
                </c:pt>
                <c:pt idx="6">
                  <c:v>FY 23 Cars</c:v>
                </c:pt>
                <c:pt idx="7">
                  <c:v>FY 24 Cars</c:v>
                </c:pt>
                <c:pt idx="8">
                  <c:v>FY 25 Cars</c:v>
                </c:pt>
              </c:strCache>
            </c:strRef>
          </c:cat>
          <c:val>
            <c:numRef>
              <c:f>'Clean Fleet '!$J$24:$J$32</c:f>
              <c:numCache>
                <c:formatCode>General</c:formatCode>
                <c:ptCount val="9"/>
                <c:pt idx="0">
                  <c:v>66</c:v>
                </c:pt>
                <c:pt idx="1">
                  <c:v>158</c:v>
                </c:pt>
                <c:pt idx="2">
                  <c:v>118</c:v>
                </c:pt>
                <c:pt idx="3">
                  <c:v>65</c:v>
                </c:pt>
                <c:pt idx="5">
                  <c:v>107</c:v>
                </c:pt>
                <c:pt idx="6">
                  <c:v>147</c:v>
                </c:pt>
                <c:pt idx="7">
                  <c:v>189</c:v>
                </c:pt>
                <c:pt idx="8">
                  <c:v>66</c:v>
                </c:pt>
              </c:numCache>
            </c:numRef>
          </c:val>
          <c:extLst>
            <c:ext xmlns:c16="http://schemas.microsoft.com/office/drawing/2014/chart" uri="{C3380CC4-5D6E-409C-BE32-E72D297353CC}">
              <c16:uniqueId val="{00000000-4680-423B-8FAA-732496D71AEE}"/>
            </c:ext>
          </c:extLst>
        </c:ser>
        <c:dLbls>
          <c:showLegendKey val="0"/>
          <c:showVal val="0"/>
          <c:showCatName val="0"/>
          <c:showSerName val="0"/>
          <c:showPercent val="0"/>
          <c:showBubbleSize val="0"/>
        </c:dLbls>
        <c:gapWidth val="150"/>
        <c:overlap val="100"/>
        <c:axId val="270919120"/>
        <c:axId val="270919952"/>
      </c:barChart>
      <c:catAx>
        <c:axId val="270919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919952"/>
        <c:crosses val="autoZero"/>
        <c:auto val="1"/>
        <c:lblAlgn val="ctr"/>
        <c:lblOffset val="100"/>
        <c:noMultiLvlLbl val="0"/>
      </c:catAx>
      <c:valAx>
        <c:axId val="270919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91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MUD Incentives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9713779527559053"/>
          <c:y val="0.17634259259259263"/>
          <c:w val="0.65330664916885395"/>
          <c:h val="0.72088764946048411"/>
        </c:manualLayout>
      </c:layout>
      <c:bar3DChart>
        <c:barDir val="bar"/>
        <c:grouping val="clustered"/>
        <c:varyColors val="0"/>
        <c:ser>
          <c:idx val="0"/>
          <c:order val="0"/>
          <c:spPr>
            <a:solidFill>
              <a:schemeClr val="accent1"/>
            </a:solidFill>
            <a:ln>
              <a:noFill/>
            </a:ln>
            <a:effectLst/>
            <a:sp3d/>
          </c:spPr>
          <c:invertIfNegative val="0"/>
          <c:cat>
            <c:strRef>
              <c:f>MUD!$A$9:$A$12</c:f>
              <c:strCache>
                <c:ptCount val="4"/>
                <c:pt idx="0">
                  <c:v>FY 22 Awarded ($5.1 M) </c:v>
                </c:pt>
                <c:pt idx="1">
                  <c:v>FY 23 Awarded ($6.16M)</c:v>
                </c:pt>
                <c:pt idx="2">
                  <c:v>FY 24 Awarded ($3.5 M)</c:v>
                </c:pt>
                <c:pt idx="3">
                  <c:v>FY 25 Awarded ($2.8 M)</c:v>
                </c:pt>
              </c:strCache>
            </c:strRef>
          </c:cat>
          <c:val>
            <c:numRef>
              <c:f>MUD!$B$9:$B$12</c:f>
              <c:numCache>
                <c:formatCode>General</c:formatCode>
                <c:ptCount val="4"/>
                <c:pt idx="0">
                  <c:v>736</c:v>
                </c:pt>
                <c:pt idx="1">
                  <c:v>1307</c:v>
                </c:pt>
                <c:pt idx="2">
                  <c:v>1320</c:v>
                </c:pt>
                <c:pt idx="3">
                  <c:v>524</c:v>
                </c:pt>
              </c:numCache>
            </c:numRef>
          </c:val>
          <c:extLst>
            <c:ext xmlns:c16="http://schemas.microsoft.com/office/drawing/2014/chart" uri="{C3380CC4-5D6E-409C-BE32-E72D297353CC}">
              <c16:uniqueId val="{00000000-79FF-446C-8DC3-A58BACE28FE8}"/>
            </c:ext>
          </c:extLst>
        </c:ser>
        <c:dLbls>
          <c:showLegendKey val="0"/>
          <c:showVal val="0"/>
          <c:showCatName val="0"/>
          <c:showSerName val="0"/>
          <c:showPercent val="0"/>
          <c:showBubbleSize val="0"/>
        </c:dLbls>
        <c:gapWidth val="150"/>
        <c:shape val="box"/>
        <c:axId val="270912880"/>
        <c:axId val="270914960"/>
        <c:axId val="0"/>
      </c:bar3DChart>
      <c:catAx>
        <c:axId val="270912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914960"/>
        <c:crosses val="autoZero"/>
        <c:auto val="1"/>
        <c:lblAlgn val="ctr"/>
        <c:lblOffset val="100"/>
        <c:noMultiLvlLbl val="0"/>
      </c:catAx>
      <c:valAx>
        <c:axId val="270914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912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EV Tourism Chargers Awarded </a:t>
            </a:r>
            <a:r>
              <a:rPr lang="en-US" baseline="0" dirty="0"/>
              <a:t>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'EV Tourism '!$B$20</c:f>
              <c:strCache>
                <c:ptCount val="1"/>
                <c:pt idx="0">
                  <c:v>Chargers </c:v>
                </c:pt>
              </c:strCache>
            </c:strRef>
          </c:tx>
          <c:spPr>
            <a:solidFill>
              <a:schemeClr val="accent1"/>
            </a:solidFill>
            <a:ln>
              <a:noFill/>
            </a:ln>
            <a:effectLst/>
          </c:spPr>
          <c:invertIfNegative val="0"/>
          <c:cat>
            <c:strRef>
              <c:f>'EV Tourism '!$A$21:$A$24</c:f>
              <c:strCache>
                <c:ptCount val="3"/>
                <c:pt idx="0">
                  <c:v>FY 22 Awards ($5.2 M) </c:v>
                </c:pt>
                <c:pt idx="1">
                  <c:v>FY 23 Awards ($1 M)</c:v>
                </c:pt>
                <c:pt idx="2">
                  <c:v>FY 24 Awards ($1.2 M)</c:v>
                </c:pt>
              </c:strCache>
            </c:strRef>
          </c:cat>
          <c:val>
            <c:numRef>
              <c:f>'EV Tourism '!$B$21:$B$24</c:f>
              <c:numCache>
                <c:formatCode>General</c:formatCode>
                <c:ptCount val="4"/>
                <c:pt idx="0">
                  <c:v>204</c:v>
                </c:pt>
                <c:pt idx="1">
                  <c:v>44</c:v>
                </c:pt>
                <c:pt idx="2">
                  <c:v>69</c:v>
                </c:pt>
              </c:numCache>
            </c:numRef>
          </c:val>
          <c:extLst>
            <c:ext xmlns:c16="http://schemas.microsoft.com/office/drawing/2014/chart" uri="{C3380CC4-5D6E-409C-BE32-E72D297353CC}">
              <c16:uniqueId val="{00000000-0CAC-4A7B-BBF0-B00B43A92FE7}"/>
            </c:ext>
          </c:extLst>
        </c:ser>
        <c:dLbls>
          <c:showLegendKey val="0"/>
          <c:showVal val="0"/>
          <c:showCatName val="0"/>
          <c:showSerName val="0"/>
          <c:showPercent val="0"/>
          <c:showBubbleSize val="0"/>
        </c:dLbls>
        <c:gapWidth val="150"/>
        <c:overlap val="100"/>
        <c:axId val="270912048"/>
        <c:axId val="270905392"/>
      </c:barChart>
      <c:catAx>
        <c:axId val="27091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905392"/>
        <c:crosses val="autoZero"/>
        <c:auto val="1"/>
        <c:lblAlgn val="ctr"/>
        <c:lblOffset val="100"/>
        <c:noMultiLvlLbl val="0"/>
      </c:catAx>
      <c:valAx>
        <c:axId val="270905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912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F_F6D65E9B.xml><?xml version="1.0" encoding="utf-8"?>
<p188:cmLst xmlns:a="http://schemas.openxmlformats.org/drawingml/2006/main" xmlns:r="http://schemas.openxmlformats.org/officeDocument/2006/relationships" xmlns:p188="http://schemas.microsoft.com/office/powerpoint/2018/8/main">
  <p188:cm id="{BE89C1C2-308A-468E-AEC5-DDAF2E6AF4FD}" authorId="{5F50BB61-A1AE-8617-1E94-AAFA1863B3F6}" status="resolved" created="2025-05-22T21:41:46.921" complete="100000">
    <ac:txMkLst xmlns:ac="http://schemas.microsoft.com/office/drawing/2013/main/command">
      <pc:docMk xmlns:pc="http://schemas.microsoft.com/office/powerpoint/2013/main/command"/>
      <pc:sldMk xmlns:pc="http://schemas.microsoft.com/office/powerpoint/2013/main/command" cId="4141244059" sldId="271"/>
      <ac:spMk id="2" creationId="{00000000-0000-0000-0000-000000000000}"/>
      <ac:txMk cp="27" len="4">
        <ac:context len="96" hash="3744451927"/>
      </ac:txMk>
    </ac:txMkLst>
    <p188:pos x="7080445" y="340399"/>
    <p188:txBody>
      <a:bodyPr/>
      <a:lstStyle/>
      <a:p>
        <a:r>
          <a:rPr lang="en-US"/>
          <a:t>Updated all headers throughout presentation to FY26.</a:t>
        </a:r>
      </a:p>
    </p188:txBody>
  </p188:cm>
</p188:cmLst>
</file>

<file path=ppt/comments/modernComment_139_6236C58C.xml><?xml version="1.0" encoding="utf-8"?>
<p188:cmLst xmlns:a="http://schemas.openxmlformats.org/drawingml/2006/main" xmlns:r="http://schemas.openxmlformats.org/officeDocument/2006/relationships" xmlns:p188="http://schemas.microsoft.com/office/powerpoint/2018/8/main">
  <p188:cm id="{70381DFD-ACF1-464D-89A5-9622C7C06556}" authorId="{5F50BB61-A1AE-8617-1E94-AAFA1863B3F6}" status="resolved" created="2025-05-22T21:42:47.140" complete="100000">
    <ac:txMkLst xmlns:ac="http://schemas.microsoft.com/office/drawing/2013/main/command">
      <pc:docMk xmlns:pc="http://schemas.microsoft.com/office/powerpoint/2013/main/command"/>
      <pc:sldMk xmlns:pc="http://schemas.microsoft.com/office/powerpoint/2013/main/command" cId="1647756684" sldId="313"/>
      <ac:spMk id="3" creationId="{00000000-0000-0000-0000-000000000000}"/>
      <ac:txMk cp="94" len="25">
        <ac:context len="823" hash="2991182246"/>
      </ac:txMk>
    </ac:txMkLst>
    <p188:pos x="4728575" y="615863"/>
    <p188:txBody>
      <a:bodyPr/>
      <a:lstStyle/>
      <a:p>
        <a:r>
          <a:rPr lang="en-US"/>
          <a:t>Updated docket #’s based on stakeholder notice.</a:t>
        </a:r>
      </a:p>
    </p188:txBody>
  </p188:cm>
  <p188:cm id="{86B26438-DDF4-4A11-95A5-EB9A0F92F6A2}" authorId="{5F50BB61-A1AE-8617-1E94-AAFA1863B3F6}" status="resolved" created="2025-05-22T21:43:15.912" complete="100000">
    <ac:txMkLst xmlns:ac="http://schemas.microsoft.com/office/drawing/2013/main/command">
      <pc:docMk xmlns:pc="http://schemas.microsoft.com/office/powerpoint/2013/main/command"/>
      <pc:sldMk xmlns:pc="http://schemas.microsoft.com/office/powerpoint/2013/main/command" cId="1647756684" sldId="313"/>
      <ac:spMk id="3" creationId="{00000000-0000-0000-0000-000000000000}"/>
      <ac:txMk cp="794" len="21">
        <ac:context len="823" hash="2991182246"/>
      </ac:txMk>
    </ac:txMkLst>
    <p188:pos x="5730658" y="3521901"/>
    <p188:txBody>
      <a:bodyPr/>
      <a:lstStyle/>
      <a:p>
        <a:r>
          <a:rPr lang="en-US"/>
          <a:t>Updated date based on stakeholder notice.</a:t>
        </a:r>
      </a:p>
    </p188:txBody>
  </p188:cm>
</p188:cmLst>
</file>

<file path=ppt/comments/modernComment_142_83C4FC17.xml><?xml version="1.0" encoding="utf-8"?>
<p188:cmLst xmlns:a="http://schemas.openxmlformats.org/drawingml/2006/main" xmlns:r="http://schemas.openxmlformats.org/officeDocument/2006/relationships" xmlns:p188="http://schemas.microsoft.com/office/powerpoint/2018/8/main">
  <p188:cm id="{5ECA05F9-9BB2-42F4-AA29-D08B67BC908A}" authorId="{297BA631-C4DC-AFC6-07AC-4994AFA91E22}" status="resolved" created="2025-05-15T14:27:32.013" complete="100000">
    <ac:deMkLst xmlns:ac="http://schemas.microsoft.com/office/drawing/2013/main/command">
      <pc:docMk xmlns:pc="http://schemas.microsoft.com/office/powerpoint/2013/main/command"/>
      <pc:sldMk xmlns:pc="http://schemas.microsoft.com/office/powerpoint/2013/main/command" cId="2210724887" sldId="322"/>
      <ac:spMk id="3" creationId="{00000000-0000-0000-0000-000000000000}"/>
    </ac:deMkLst>
    <p188:replyLst>
      <p188:reply id="{562A3778-B87A-46ED-82D8-06AE10615F8F}" authorId="{5F50BB61-A1AE-8617-1E94-AAFA1863B3F6}" created="2025-05-22T21:45:29.421">
        <p188:txBody>
          <a:bodyPr/>
          <a:lstStyle/>
          <a:p>
            <a:r>
              <a:rPr lang="en-US"/>
              <a:t>New incentive amounts were already updated. Added language on what happens if program doesn’t close at the bottom.</a:t>
            </a:r>
          </a:p>
        </p188:txBody>
      </p188:reply>
    </p188:replyLst>
    <p188:txBody>
      <a:bodyPr/>
      <a:lstStyle/>
      <a:p>
        <a:r>
          <a:rPr lang="en-US"/>
          <a:t>Update with new info  on what changed, including what happens when program does not close </a:t>
        </a:r>
      </a:p>
    </p188:txBody>
  </p188:cm>
  <p188:cm id="{F8339F65-708D-4B8B-B099-3D9793DC4841}" authorId="{5F50BB61-A1AE-8617-1E94-AAFA1863B3F6}" status="resolved" created="2025-05-22T21:46:02.545" complete="100000">
    <ac:txMkLst xmlns:ac="http://schemas.microsoft.com/office/drawing/2013/main/command">
      <pc:docMk xmlns:pc="http://schemas.microsoft.com/office/powerpoint/2013/main/command"/>
      <pc:sldMk xmlns:pc="http://schemas.microsoft.com/office/powerpoint/2013/main/command" cId="2210724887" sldId="322"/>
      <ac:spMk id="6" creationId="{F69C8900-A6B9-6407-D2D6-AA840FEDA8B2}"/>
      <ac:txMk cp="836">
        <ac:context len="1206" hash="2588320822"/>
      </ac:txMk>
    </ac:txMkLst>
    <p188:pos x="9153329" y="4532373"/>
    <p188:txBody>
      <a:bodyPr/>
      <a:lstStyle/>
      <a:p>
        <a:r>
          <a:rPr lang="en-US"/>
          <a:t>Do we still need to keep this?</a:t>
        </a:r>
      </a:p>
    </p188:txBody>
  </p188:cm>
  <p188:cm id="{1496A441-6CC8-4FB5-B6E1-A9505C796FFC}" authorId="{297BA631-C4DC-AFC6-07AC-4994AFA91E22}" created="2025-05-29T20:34:49.674">
    <ac:deMkLst xmlns:ac="http://schemas.microsoft.com/office/drawing/2013/main/command">
      <pc:docMk xmlns:pc="http://schemas.microsoft.com/office/powerpoint/2013/main/command"/>
      <pc:sldMk xmlns:pc="http://schemas.microsoft.com/office/powerpoint/2013/main/command" cId="2210724887" sldId="322"/>
      <ac:spMk id="6" creationId="{F69C8900-A6B9-6407-D2D6-AA840FEDA8B2}"/>
    </ac:deMkLst>
    <p188:txBody>
      <a:bodyPr/>
      <a:lstStyle/>
      <a:p>
        <a:r>
          <a:rPr lang="en-US"/>
          <a:t>Talking point: this structure was chosen because it will allow the budgeted funds to last longer which in terms boosts EV sales in general. We project the budgeted funds to last well into calendar year 2026</a:t>
        </a:r>
      </a:p>
    </p188:txBody>
  </p188:cm>
</p188:cmLst>
</file>

<file path=ppt/comments/modernComment_143_9907E730.xml><?xml version="1.0" encoding="utf-8"?>
<p188:cmLst xmlns:a="http://schemas.openxmlformats.org/drawingml/2006/main" xmlns:r="http://schemas.openxmlformats.org/officeDocument/2006/relationships" xmlns:p188="http://schemas.microsoft.com/office/powerpoint/2018/8/main">
  <p188:cm id="{180FD085-3D53-49F5-B8EC-0EBD6CBB36E6}" authorId="{297BA631-C4DC-AFC6-07AC-4994AFA91E22}" created="2025-05-29T20:39:12.268">
    <ac:deMkLst xmlns:ac="http://schemas.microsoft.com/office/drawing/2013/main/command">
      <pc:docMk xmlns:pc="http://schemas.microsoft.com/office/powerpoint/2013/main/command"/>
      <pc:sldMk xmlns:pc="http://schemas.microsoft.com/office/powerpoint/2013/main/command" cId="2567431984" sldId="323"/>
      <ac:spMk id="3" creationId="{00000000-0000-0000-0000-000000000000}"/>
    </ac:deMkLst>
    <p188:txBody>
      <a:bodyPr/>
      <a:lstStyle/>
      <a:p>
        <a:r>
          <a:rPr lang="en-US"/>
          <a:t>Talking point - it is the law in NJ that only energy star certified chargers can be sold in NJ, as such our program will continue to be consistent with the law </a:t>
        </a:r>
      </a:p>
    </p188:txBody>
  </p188:cm>
</p188:cmLst>
</file>

<file path=ppt/comments/modernComment_150_1821EDFD.xml><?xml version="1.0" encoding="utf-8"?>
<p188:cmLst xmlns:a="http://schemas.openxmlformats.org/drawingml/2006/main" xmlns:r="http://schemas.openxmlformats.org/officeDocument/2006/relationships" xmlns:p188="http://schemas.microsoft.com/office/powerpoint/2018/8/main">
  <p188:cm id="{6B73AC17-908D-4B68-886F-4489C49DD218}" authorId="{297BA631-C4DC-AFC6-07AC-4994AFA91E22}" status="resolved" created="2025-05-15T14:28:32.382" complete="100000">
    <pc:sldMkLst xmlns:pc="http://schemas.microsoft.com/office/powerpoint/2013/main/command">
      <pc:docMk/>
      <pc:sldMk cId="404876797" sldId="336"/>
    </pc:sldMkLst>
    <p188:replyLst>
      <p188:reply id="{81FFBBDA-D7EA-4F0B-8807-AA4C3135C7D7}" authorId="{5F50BB61-A1AE-8617-1E94-AAFA1863B3F6}" created="2025-05-22T21:49:46.419">
        <p188:txBody>
          <a:bodyPr/>
          <a:lstStyle/>
          <a:p>
            <a:r>
              <a:rPr lang="en-US"/>
              <a:t>Where do you want these numbers pulled/updated from for the previous fiscal years (CSE bi-weekly reports, or from the dashboard)? Should the total funding for FY25 only reflect how much has been spent so far?</a:t>
            </a:r>
          </a:p>
        </p188:txBody>
      </p188:reply>
      <p188:reply id="{C3ABBF65-59EF-4537-8E30-B069B3D25141}" authorId="{297BA631-C4DC-AFC6-07AC-4994AFA91E22}" created="2025-05-29T20:37:22.115">
        <p188:txBody>
          <a:bodyPr/>
          <a:lstStyle/>
          <a:p>
            <a:r>
              <a:rPr lang="en-US"/>
              <a:t>It should be the projected that we have for the full $70 million  and proposed year 5 should be the projected from the cse projections </a:t>
            </a:r>
          </a:p>
        </p188:txBody>
      </p188:reply>
      <p188:reply id="{2C03CC0C-9657-48F2-B634-48630CB98F25}" authorId="{58B7C76D-1C6E-5E85-B479-37E9DCE9AB7A}" created="2025-05-30T15:54:19.102">
        <p188:txBody>
          <a:bodyPr/>
          <a:lstStyle/>
          <a:p>
            <a:r>
              <a:rPr lang="en-US"/>
              <a:t>Updated</a:t>
            </a:r>
          </a:p>
        </p188:txBody>
      </p188:reply>
    </p188:replyLst>
    <p188:txBody>
      <a:bodyPr/>
      <a:lstStyle/>
      <a:p>
        <a:r>
          <a:rPr lang="en-US"/>
          <a:t>Update chart</a:t>
        </a:r>
      </a:p>
    </p188:txBody>
  </p188:cm>
  <p188:cm id="{467E73F8-56FF-448A-8DB9-FE22B5F83E49}" authorId="{297BA631-C4DC-AFC6-07AC-4994AFA91E22}" status="resolved" created="2025-05-15T14:29:37.113" complete="100000">
    <pc:sldMkLst xmlns:pc="http://schemas.microsoft.com/office/powerpoint/2013/main/command">
      <pc:docMk/>
      <pc:sldMk cId="404876797" sldId="336"/>
    </pc:sldMkLst>
    <p188:replyLst>
      <p188:reply id="{8EA8BB8B-7DAB-4FB9-ADE9-83A0A2A40EA7}" authorId="{5F50BB61-A1AE-8617-1E94-AAFA1863B3F6}" created="2025-05-22T22:34:44.044">
        <p188:txBody>
          <a:bodyPr/>
          <a:lstStyle/>
          <a:p>
            <a:r>
              <a:rPr lang="en-US"/>
              <a:t>Added in next slide.</a:t>
            </a:r>
          </a:p>
        </p188:txBody>
      </p188:reply>
    </p188:replyLst>
    <p188:txBody>
      <a:bodyPr/>
      <a:lstStyle/>
      <a:p>
        <a:r>
          <a:rPr lang="en-US"/>
          <a:t>Add slide with breakdown of income based vs base </a:t>
        </a:r>
      </a:p>
    </p188:txBody>
  </p188:cm>
  <p188:cm id="{C2A13430-1FD6-41A3-B10C-57781F67FFAF}" authorId="{58B7C76D-1C6E-5E85-B479-37E9DCE9AB7A}" status="resolved" created="2025-05-30T15:51:14.690" complete="100000">
    <ac:txMkLst xmlns:ac="http://schemas.microsoft.com/office/drawing/2013/main/command">
      <pc:docMk xmlns:pc="http://schemas.microsoft.com/office/powerpoint/2013/main/command"/>
      <pc:sldMk xmlns:pc="http://schemas.microsoft.com/office/powerpoint/2013/main/command" cId="404876797" sldId="336"/>
      <ac:spMk id="7" creationId="{00000000-0000-0000-0000-000000000000}"/>
      <ac:txMk cp="33" len="63">
        <ac:context len="97" hash="1192237766"/>
      </ac:txMk>
    </ac:txMkLst>
    <p188:pos x="3589651" y="396894"/>
    <p188:txBody>
      <a:bodyPr/>
      <a:lstStyle/>
      <a:p>
        <a:r>
          <a:rPr lang="en-US"/>
          <a:t>Wasn’t this SBC dollars for FY26?</a:t>
        </a:r>
      </a:p>
    </p188:txBody>
  </p188:cm>
  <p188:cm id="{FC1DE529-44D2-4E97-9A0D-865B6255DEF4}" authorId="{297BA631-C4DC-AFC6-07AC-4994AFA91E22}" status="resolved" created="2025-05-30T16:15:42.496" complete="100000">
    <ac:deMkLst xmlns:ac="http://schemas.microsoft.com/office/drawing/2013/main/command">
      <pc:docMk xmlns:pc="http://schemas.microsoft.com/office/powerpoint/2013/main/command"/>
      <pc:sldMk xmlns:pc="http://schemas.microsoft.com/office/powerpoint/2013/main/command" cId="404876797" sldId="336"/>
      <ac:graphicFrameMk id="3" creationId="{00000000-0008-0000-0000-000002000000}"/>
    </ac:deMkLst>
    <p188:txBody>
      <a:bodyPr/>
      <a:lstStyle/>
      <a:p>
        <a:r>
          <a:rPr lang="en-US"/>
          <a:t>Just checkign FY 25 the yellow is current incentives and the blue is how many more we project </a:t>
        </a:r>
      </a:p>
    </p188:txBody>
  </p188:cm>
</p188:cmLst>
</file>

<file path=ppt/comments/modernComment_151_E0324CD9.xml><?xml version="1.0" encoding="utf-8"?>
<p188:cmLst xmlns:a="http://schemas.openxmlformats.org/drawingml/2006/main" xmlns:r="http://schemas.openxmlformats.org/officeDocument/2006/relationships" xmlns:p188="http://schemas.microsoft.com/office/powerpoint/2018/8/main">
  <p188:cm id="{4675DBEA-058A-45E3-8BE8-E2C6835E3A82}" authorId="{297BA631-C4DC-AFC6-07AC-4994AFA91E22}" status="resolved" created="2025-05-15T14:28:52.436" complete="100000">
    <pc:sldMkLst xmlns:pc="http://schemas.microsoft.com/office/powerpoint/2013/main/command">
      <pc:docMk/>
      <pc:sldMk cId="3761392857" sldId="337"/>
    </pc:sldMkLst>
    <p188:replyLst>
      <p188:reply id="{F6396C50-AD25-4B38-AEC9-AE7879B82B70}" authorId="{5F50BB61-A1AE-8617-1E94-AAFA1863B3F6}" created="2025-05-22T22:42:39.475">
        <p188:txBody>
          <a:bodyPr/>
          <a:lstStyle/>
          <a:p>
            <a:r>
              <a:rPr lang="en-US"/>
              <a:t>Updated 5/22/25.</a:t>
            </a:r>
          </a:p>
        </p188:txBody>
      </p188:reply>
    </p188:replyLst>
    <p188:txBody>
      <a:bodyPr/>
      <a:lstStyle/>
      <a:p>
        <a:r>
          <a:rPr lang="en-US"/>
          <a:t>New screenshot</a:t>
        </a:r>
      </a:p>
    </p188:txBody>
  </p188:cm>
</p188:cmLst>
</file>

<file path=ppt/comments/modernComment_152_1E337FBB.xml><?xml version="1.0" encoding="utf-8"?>
<p188:cmLst xmlns:a="http://schemas.openxmlformats.org/drawingml/2006/main" xmlns:r="http://schemas.openxmlformats.org/officeDocument/2006/relationships" xmlns:p188="http://schemas.microsoft.com/office/powerpoint/2018/8/main">
  <p188:cm id="{C5092C44-6E20-4479-8A27-977A98AE061D}" authorId="{297BA631-C4DC-AFC6-07AC-4994AFA91E22}" status="resolved" created="2025-05-15T14:25:52.513" complete="100000">
    <pc:sldMkLst xmlns:pc="http://schemas.microsoft.com/office/powerpoint/2013/main/command">
      <pc:docMk/>
      <pc:sldMk cId="506691515" sldId="338"/>
    </pc:sldMkLst>
    <p188:replyLst>
      <p188:reply id="{D21ED293-A0AA-469C-9D61-400A42E529D1}" authorId="{5F50BB61-A1AE-8617-1E94-AAFA1863B3F6}" created="2025-05-22T21:44:29.928">
        <p188:txBody>
          <a:bodyPr/>
          <a:lstStyle/>
          <a:p>
            <a:r>
              <a:rPr lang="en-US"/>
              <a:t>Updated 5/22/25.</a:t>
            </a:r>
          </a:p>
        </p188:txBody>
      </p188:reply>
      <p188:reply id="{BD56860A-3129-4CD4-86CC-6EF0CB5F3857}" authorId="{58B7C76D-1C6E-5E85-B479-37E9DCE9AB7A}" created="2025-05-30T15:29:08.139">
        <p188:txBody>
          <a:bodyPr/>
          <a:lstStyle/>
          <a:p>
            <a:r>
              <a:rPr lang="en-US"/>
              <a:t>Updated 5/30</a:t>
            </a:r>
          </a:p>
        </p188:txBody>
      </p188:reply>
    </p188:replyLst>
    <p188:txBody>
      <a:bodyPr/>
      <a:lstStyle/>
      <a:p>
        <a:r>
          <a:rPr lang="en-US"/>
          <a:t>New screenshot needed</a:t>
        </a:r>
      </a:p>
    </p188:txBody>
  </p188:cm>
</p188:cmLst>
</file>

<file path=ppt/comments/modernComment_153_34E55925.xml><?xml version="1.0" encoding="utf-8"?>
<p188:cmLst xmlns:a="http://schemas.openxmlformats.org/drawingml/2006/main" xmlns:r="http://schemas.openxmlformats.org/officeDocument/2006/relationships" xmlns:p188="http://schemas.microsoft.com/office/powerpoint/2018/8/main">
  <p188:cm id="{93260851-D77E-490E-AD35-662A07F2198A}" authorId="{297BA631-C4DC-AFC6-07AC-4994AFA91E22}" status="resolved" created="2025-05-15T14:31:39.871" complete="100000">
    <pc:sldMkLst xmlns:pc="http://schemas.microsoft.com/office/powerpoint/2013/main/command">
      <pc:docMk/>
      <pc:sldMk cId="887445797" sldId="339"/>
    </pc:sldMkLst>
    <p188:replyLst>
      <p188:reply id="{1B8478D6-2248-46D3-8C6F-66C405E57074}" authorId="{5F50BB61-A1AE-8617-1E94-AAFA1863B3F6}" created="2025-05-22T22:49:17.982">
        <p188:txBody>
          <a:bodyPr/>
          <a:lstStyle/>
          <a:p>
            <a:r>
              <a:rPr lang="en-US"/>
              <a:t>Updated.</a:t>
            </a:r>
          </a:p>
        </p188:txBody>
      </p188:reply>
    </p188:replyLst>
    <p188:txBody>
      <a:bodyPr/>
      <a:lstStyle/>
      <a:p>
        <a:r>
          <a:rPr lang="en-US"/>
          <a:t>Update fast charger, do 2nd slide for off road </a:t>
        </a:r>
      </a:p>
    </p188:txBody>
  </p188:cm>
  <p188:cm id="{F761418B-A628-4FCF-96E7-F87725231B00}" authorId="{297BA631-C4DC-AFC6-07AC-4994AFA91E22}" status="resolved" created="2025-05-29T19:56:39.139" complete="100000">
    <ac:txMkLst xmlns:ac="http://schemas.microsoft.com/office/drawing/2013/main/command">
      <pc:docMk xmlns:pc="http://schemas.microsoft.com/office/powerpoint/2013/main/command"/>
      <pc:sldMk xmlns:pc="http://schemas.microsoft.com/office/powerpoint/2013/main/command" cId="887445797" sldId="339"/>
      <ac:spMk id="3" creationId="{00000000-0000-0000-0000-000000000000}"/>
      <ac:txMk cp="450" len="33">
        <ac:context len="486" hash="3433306155"/>
      </ac:txMk>
    </ac:txMkLst>
    <p188:pos x="4617450" y="5406147"/>
    <p188:txBody>
      <a:bodyPr/>
      <a:lstStyle/>
      <a:p>
        <a:r>
          <a:rPr lang="en-US"/>
          <a:t>Off road should be new slide </a:t>
        </a:r>
      </a:p>
    </p188:txBody>
  </p188:cm>
</p188:cmLst>
</file>

<file path=ppt/comments/modernComment_157_E533859A.xml><?xml version="1.0" encoding="utf-8"?>
<p188:cmLst xmlns:a="http://schemas.openxmlformats.org/drawingml/2006/main" xmlns:r="http://schemas.openxmlformats.org/officeDocument/2006/relationships" xmlns:p188="http://schemas.microsoft.com/office/powerpoint/2018/8/main">
  <p188:cm id="{BA89F12C-CD0F-48C4-B9CA-5B1A66D2CBAB}" authorId="{297BA631-C4DC-AFC6-07AC-4994AFA91E22}" status="resolved" created="2025-05-15T14:32:53.332" complete="100000">
    <pc:sldMkLst xmlns:pc="http://schemas.microsoft.com/office/powerpoint/2013/main/command">
      <pc:docMk/>
      <pc:sldMk cId="3845359002" sldId="343"/>
    </pc:sldMkLst>
    <p188:replyLst>
      <p188:reply id="{82571F6F-1B5F-4D37-8C3B-7EF59E523E66}" authorId="{5F50BB61-A1AE-8617-1E94-AAFA1863B3F6}" created="2025-05-23T00:02:31.389">
        <p188:txBody>
          <a:bodyPr/>
          <a:lstStyle/>
          <a:p>
            <a:r>
              <a:rPr lang="en-US"/>
              <a:t>Updated Awarded* Amounts. FY25 added.</a:t>
            </a:r>
          </a:p>
        </p188:txBody>
      </p188:reply>
    </p188:replyLst>
    <p188:txBody>
      <a:bodyPr/>
      <a:lstStyle/>
      <a:p>
        <a:r>
          <a:rPr lang="en-US"/>
          <a:t>Update </a:t>
        </a:r>
      </a:p>
    </p188:txBody>
  </p188:cm>
</p188:cmLst>
</file>

<file path=ppt/comments/modernComment_158_6EE36F2.xml><?xml version="1.0" encoding="utf-8"?>
<p188:cmLst xmlns:a="http://schemas.openxmlformats.org/drawingml/2006/main" xmlns:r="http://schemas.openxmlformats.org/officeDocument/2006/relationships" xmlns:p188="http://schemas.microsoft.com/office/powerpoint/2018/8/main">
  <p188:cm id="{B17DDB19-9257-4524-8AC0-DA9E3F22F1EF}" authorId="{5F50BB61-A1AE-8617-1E94-AAFA1863B3F6}" status="resolved" created="2025-05-22T23:52:07.102" complete="100000">
    <ac:deMkLst xmlns:ac="http://schemas.microsoft.com/office/drawing/2013/main/command">
      <pc:docMk xmlns:pc="http://schemas.microsoft.com/office/powerpoint/2013/main/command"/>
      <pc:sldMk xmlns:pc="http://schemas.microsoft.com/office/powerpoint/2013/main/command" cId="116274930" sldId="344"/>
      <ac:graphicFrameMk id="3" creationId="{00000000-0008-0000-0200-000003000000}"/>
    </ac:deMkLst>
    <p188:txBody>
      <a:bodyPr/>
      <a:lstStyle/>
      <a:p>
        <a:r>
          <a:rPr lang="en-US"/>
          <a:t>Updated Awarded* Amounts &amp; Added FY25.</a:t>
        </a:r>
      </a:p>
    </p188:txBody>
  </p188:cm>
</p188:cmLst>
</file>

<file path=ppt/comments/modernComment_159_8B2789B1.xml><?xml version="1.0" encoding="utf-8"?>
<p188:cmLst xmlns:a="http://schemas.openxmlformats.org/drawingml/2006/main" xmlns:r="http://schemas.openxmlformats.org/officeDocument/2006/relationships" xmlns:p188="http://schemas.microsoft.com/office/powerpoint/2018/8/main">
  <p188:cm id="{CF077DD1-AF09-4692-9EBF-555DCA53E112}" authorId="{297BA631-C4DC-AFC6-07AC-4994AFA91E22}" status="resolved" created="2025-05-15T14:35:55.297" complete="100000">
    <pc:sldMkLst xmlns:pc="http://schemas.microsoft.com/office/powerpoint/2013/main/command">
      <pc:docMk/>
      <pc:sldMk cId="2334624177" sldId="345"/>
    </pc:sldMkLst>
    <p188:replyLst>
      <p188:reply id="{AA9BDEB5-F71D-439F-B8B3-60B61F0734CF}" authorId="{5F50BB61-A1AE-8617-1E94-AAFA1863B3F6}" created="2025-05-23T00:13:41.374">
        <p188:txBody>
          <a:bodyPr/>
          <a:lstStyle/>
          <a:p>
            <a:r>
              <a:rPr lang="en-US"/>
              <a:t>Added slide w/table before this, same as MUD and CLF. Updated the Awarded* Incentive Amounts in this chart, no FY25 added.</a:t>
            </a:r>
          </a:p>
        </p188:txBody>
      </p188:reply>
    </p188:replyLst>
    <p188:txBody>
      <a:bodyPr/>
      <a:lstStyle/>
      <a:p>
        <a:r>
          <a:rPr lang="en-US"/>
          <a:t>Update with awarded vs paid out </a:t>
        </a:r>
      </a:p>
    </p188:txBody>
  </p188:cm>
</p188:cmLst>
</file>

<file path=ppt/comments/modernComment_15B_3CDC97DF.xml><?xml version="1.0" encoding="utf-8"?>
<p188:cmLst xmlns:a="http://schemas.openxmlformats.org/drawingml/2006/main" xmlns:r="http://schemas.openxmlformats.org/officeDocument/2006/relationships" xmlns:p188="http://schemas.microsoft.com/office/powerpoint/2018/8/main">
  <p188:cm id="{B3D38BB5-E16C-42C4-81EF-5AFF900205DA}" authorId="{5F50BB61-A1AE-8617-1E94-AAFA1863B3F6}" created="2025-05-22T21:46:15.961">
    <ac:txMkLst xmlns:ac="http://schemas.microsoft.com/office/drawing/2013/main/command">
      <pc:docMk xmlns:pc="http://schemas.microsoft.com/office/powerpoint/2013/main/command"/>
      <pc:sldMk xmlns:pc="http://schemas.microsoft.com/office/powerpoint/2013/main/command" cId="1021089759" sldId="347"/>
      <ac:spMk id="2" creationId="{38F583FE-899C-7D23-B5CD-86E8C8AECC55}"/>
      <ac:txMk cp="0">
        <ac:context len="1" hash="13"/>
      </ac:txMk>
    </ac:txMkLst>
    <p188:replyLst>
      <p188:reply id="{9712985B-B982-42E6-B5CB-F302842B2D15}" authorId="{297BA631-C4DC-AFC6-07AC-4994AFA91E22}" created="2025-05-29T19:55:31.071">
        <p188:txBody>
          <a:bodyPr/>
          <a:lstStyle/>
          <a:p>
            <a:r>
              <a:rPr lang="en-US"/>
              <a:t>We should add language about the process </a:t>
            </a:r>
          </a:p>
        </p188:txBody>
      </p188:reply>
      <p188:reply id="{1607F21E-B601-4C15-8066-6E2529791067}" authorId="{297BA631-C4DC-AFC6-07AC-4994AFA91E22}" created="2025-05-29T20:35:25.775">
        <p188:txBody>
          <a:bodyPr/>
          <a:lstStyle/>
          <a:p>
            <a:r>
              <a:rPr lang="en-US"/>
              <a:t>Might want to note some clarifications we have made - ie dependents etc </a:t>
            </a:r>
          </a:p>
        </p188:txBody>
      </p188:reply>
      <p188:reply id="{6361D95A-F5F7-4E08-B7FD-E4759D6A814B}" authorId="{58B7C76D-1C6E-5E85-B479-37E9DCE9AB7A}" created="2025-05-30T15:57:35.767">
        <p188:txBody>
          <a:bodyPr/>
          <a:lstStyle/>
          <a:p>
            <a:r>
              <a:rPr lang="en-US"/>
              <a:t>Sonia, anything else that you can think of?</a:t>
            </a:r>
          </a:p>
        </p188:txBody>
      </p188:reply>
    </p188:replyLst>
    <p188:txBody>
      <a:bodyPr/>
      <a:lstStyle/>
      <a:p>
        <a:r>
          <a:rPr lang="en-US"/>
          <a:t>Do we still need to keep this?</a:t>
        </a:r>
      </a:p>
    </p188:txBody>
  </p188:cm>
</p188:cmLst>
</file>

<file path=ppt/comments/modernComment_15E_744A71A7.xml><?xml version="1.0" encoding="utf-8"?>
<p188:cmLst xmlns:a="http://schemas.openxmlformats.org/drawingml/2006/main" xmlns:r="http://schemas.openxmlformats.org/officeDocument/2006/relationships" xmlns:p188="http://schemas.microsoft.com/office/powerpoint/2018/8/main">
  <p188:cm id="{B0242FB6-3637-468D-81DB-B94148E899B6}" authorId="{297BA631-C4DC-AFC6-07AC-4994AFA91E22}" status="resolved" created="2025-05-15T14:33:07.560" complete="100000">
    <pc:sldMkLst xmlns:pc="http://schemas.microsoft.com/office/powerpoint/2013/main/command">
      <pc:docMk/>
      <pc:sldMk cId="1951035815" sldId="350"/>
    </pc:sldMkLst>
    <p188:replyLst>
      <p188:reply id="{685B5175-9DF7-4246-ACFF-9CEF118D8989}" authorId="{5F50BB61-A1AE-8617-1E94-AAFA1863B3F6}" created="2025-05-22T23:08:34.071">
        <p188:txBody>
          <a:bodyPr/>
          <a:lstStyle/>
          <a:p>
            <a:r>
              <a:rPr lang="en-US"/>
              <a:t>What do you want this to show?</a:t>
            </a:r>
          </a:p>
        </p188:txBody>
      </p188:reply>
      <p188:reply id="{9C995B07-82A0-4B21-8FE6-F5F55608E5E5}" authorId="{297BA631-C4DC-AFC6-07AC-4994AFA91E22}" created="2025-05-29T20:04:08.648">
        <p188:txBody>
          <a:bodyPr/>
          <a:lstStyle/>
          <a:p>
            <a:r>
              <a:rPr lang="en-US"/>
              <a:t>The dashboard </a:t>
            </a:r>
          </a:p>
        </p188:txBody>
      </p188:reply>
      <p188:reply id="{1889E5A7-8E95-47DF-932A-1CC34EB70E33}" authorId="{297BA631-C4DC-AFC6-07AC-4994AFA91E22}" created="2025-05-29T20:40:12.267">
        <p188:txBody>
          <a:bodyPr/>
          <a:lstStyle/>
          <a:p>
            <a:r>
              <a:rPr lang="en-US"/>
              <a:t>And the chart </a:t>
            </a:r>
          </a:p>
        </p188:txBody>
      </p188:reply>
    </p188:replyLst>
    <p188:txBody>
      <a:bodyPr/>
      <a:lstStyle/>
      <a:p>
        <a:r>
          <a:rPr lang="en-US"/>
          <a:t>Screen shot</a:t>
        </a:r>
      </a:p>
    </p188:txBody>
  </p188:cm>
</p188:cmLst>
</file>

<file path=ppt/comments/modernComment_15F_A5351DED.xml><?xml version="1.0" encoding="utf-8"?>
<p188:cmLst xmlns:a="http://schemas.openxmlformats.org/drawingml/2006/main" xmlns:r="http://schemas.openxmlformats.org/officeDocument/2006/relationships" xmlns:p188="http://schemas.microsoft.com/office/powerpoint/2018/8/main">
  <p188:cm id="{2A2F4893-34AF-4759-A6D4-347D02A39297}" authorId="{297BA631-C4DC-AFC6-07AC-4994AFA91E22}" status="resolved" created="2025-05-15T14:33:39.514" complete="100000">
    <pc:sldMkLst xmlns:pc="http://schemas.microsoft.com/office/powerpoint/2013/main/command">
      <pc:docMk/>
      <pc:sldMk cId="2771721709" sldId="351"/>
    </pc:sldMkLst>
    <p188:replyLst>
      <p188:reply id="{EF924457-DC36-4D49-9E3E-434D5AD1E1E8}" authorId="{5F50BB61-A1AE-8617-1E94-AAFA1863B3F6}" created="2025-05-23T00:03:29.191">
        <p188:txBody>
          <a:bodyPr/>
          <a:lstStyle/>
          <a:p>
            <a:r>
              <a:rPr lang="en-US"/>
              <a:t>What do you want this to show?</a:t>
            </a:r>
          </a:p>
        </p188:txBody>
      </p188:reply>
      <p188:reply id="{16B6A761-DA6E-4C9A-9D16-3FC6D7D61276}" authorId="{297BA631-C4DC-AFC6-07AC-4994AFA91E22}" created="2025-05-29T20:25:39.616">
        <p188:txBody>
          <a:bodyPr/>
          <a:lstStyle/>
          <a:p>
            <a:r>
              <a:rPr lang="en-US"/>
              <a:t>The dashboard and chart</a:t>
            </a:r>
          </a:p>
        </p188:txBody>
      </p188:reply>
      <p188:reply id="{B09A0745-8CDC-4ECB-8B88-340ECB9C2198}" authorId="{58B7C76D-1C6E-5E85-B479-37E9DCE9AB7A}" created="2025-05-30T13:39:10.039">
        <p188:txBody>
          <a:bodyPr/>
          <a:lstStyle/>
          <a:p>
            <a:r>
              <a:rPr lang="en-US"/>
              <a:t>Updated</a:t>
            </a:r>
          </a:p>
        </p188:txBody>
      </p188:reply>
    </p188:replyLst>
    <p188:txBody>
      <a:bodyPr/>
      <a:lstStyle/>
      <a:p>
        <a:r>
          <a:rPr lang="en-US"/>
          <a:t>update</a:t>
        </a:r>
      </a:p>
    </p188:txBody>
  </p188:cm>
</p188:cmLst>
</file>

<file path=ppt/comments/modernComment_160_85327BE0.xml><?xml version="1.0" encoding="utf-8"?>
<p188:cmLst xmlns:a="http://schemas.openxmlformats.org/drawingml/2006/main" xmlns:r="http://schemas.openxmlformats.org/officeDocument/2006/relationships" xmlns:p188="http://schemas.microsoft.com/office/powerpoint/2018/8/main">
  <p188:cm id="{CDC141B1-77D2-4A2E-AE3B-E98E279A022F}" authorId="{5F50BB61-A1AE-8617-1E94-AAFA1863B3F6}" status="resolved" created="2025-05-23T00:31:19.719" complete="100000">
    <ac:deMkLst xmlns:ac="http://schemas.microsoft.com/office/drawing/2013/main/command">
      <pc:docMk xmlns:pc="http://schemas.microsoft.com/office/powerpoint/2013/main/command"/>
      <pc:sldMk xmlns:pc="http://schemas.microsoft.com/office/powerpoint/2013/main/command" cId="2234678240" sldId="352"/>
      <ac:spMk id="2" creationId="{0F8DFB52-DA6D-F29B-B7B0-7D223992EBA6}"/>
    </ac:deMkLst>
    <p188:txBody>
      <a:bodyPr/>
      <a:lstStyle/>
      <a:p>
        <a:r>
          <a:rPr lang="en-US"/>
          <a:t>Let me know if this is sufficient detail for this purpose.</a:t>
        </a:r>
      </a:p>
    </p188:txBody>
  </p188:cm>
</p188:cmLst>
</file>

<file path=ppt/comments/modernComment_161_BE0CCB37.xml><?xml version="1.0" encoding="utf-8"?>
<p188:cmLst xmlns:a="http://schemas.openxmlformats.org/drawingml/2006/main" xmlns:r="http://schemas.openxmlformats.org/officeDocument/2006/relationships" xmlns:p188="http://schemas.microsoft.com/office/powerpoint/2018/8/main">
  <p188:cm id="{2F7FDA1F-BD69-493D-9F09-A73AA723891C}" authorId="{5F50BB61-A1AE-8617-1E94-AAFA1863B3F6}" status="resolved" created="2025-05-22T23:01:58.349" complete="100000">
    <ac:txMkLst xmlns:ac="http://schemas.microsoft.com/office/drawing/2013/main/command">
      <pc:docMk xmlns:pc="http://schemas.microsoft.com/office/powerpoint/2013/main/command"/>
      <pc:sldMk xmlns:pc="http://schemas.microsoft.com/office/powerpoint/2013/main/command" cId="3188509495" sldId="353"/>
      <ac:spMk id="3" creationId="{6ECEDAF8-6851-3843-4426-7EA8AD6BDD21}"/>
      <ac:txMk cp="0">
        <ac:context len="106" hash="2521977281"/>
      </ac:txMk>
    </ac:txMkLst>
    <p188:pos x="5346071" y="690321"/>
    <p188:txBody>
      <a:bodyPr/>
      <a:lstStyle/>
      <a:p>
        <a:r>
          <a:rPr lang="en-US"/>
          <a:t>Added table.</a:t>
        </a:r>
      </a:p>
    </p188:txBody>
  </p188:cm>
</p188:cmLst>
</file>

<file path=ppt/comments/modernComment_162_244D8775.xml><?xml version="1.0" encoding="utf-8"?>
<p188:cmLst xmlns:a="http://schemas.openxmlformats.org/drawingml/2006/main" xmlns:r="http://schemas.openxmlformats.org/officeDocument/2006/relationships" xmlns:p188="http://schemas.microsoft.com/office/powerpoint/2018/8/main">
  <p188:cm id="{8241BDB3-42C4-46A6-90C5-09CE550B4E55}" authorId="{5F50BB61-A1AE-8617-1E94-AAFA1863B3F6}" status="resolved" created="2025-05-22T23:13:55.360" complete="100000">
    <ac:txMkLst xmlns:ac="http://schemas.microsoft.com/office/drawing/2013/main/command">
      <pc:docMk xmlns:pc="http://schemas.microsoft.com/office/powerpoint/2013/main/command"/>
      <pc:sldMk xmlns:pc="http://schemas.microsoft.com/office/powerpoint/2013/main/command" cId="609060725" sldId="354"/>
      <ac:spMk id="3" creationId="{6775CD1A-F7DC-49F7-24D3-A8D97846FEFC}"/>
      <ac:txMk cp="0">
        <ac:context len="105" hash="2679434017"/>
      </ac:txMk>
    </ac:txMkLst>
    <p188:pos x="4756826" y="705249"/>
    <p188:txBody>
      <a:bodyPr/>
      <a:lstStyle/>
      <a:p>
        <a:r>
          <a:rPr lang="en-US"/>
          <a:t>Added table.</a:t>
        </a:r>
      </a:p>
    </p188:txBody>
  </p188:cm>
</p188:cmLst>
</file>

<file path=ppt/comments/modernComment_163_A9D186A1.xml><?xml version="1.0" encoding="utf-8"?>
<p188:cmLst xmlns:a="http://schemas.openxmlformats.org/drawingml/2006/main" xmlns:r="http://schemas.openxmlformats.org/officeDocument/2006/relationships" xmlns:p188="http://schemas.microsoft.com/office/powerpoint/2018/8/main">
  <p188:cm id="{B277ADD5-A2FD-4574-8394-52AFDF7FB9B4}" authorId="{5F50BB61-A1AE-8617-1E94-AAFA1863B3F6}" status="resolved" created="2025-05-22T22:32:52.569" complete="100000">
    <ac:deMkLst xmlns:ac="http://schemas.microsoft.com/office/drawing/2013/main/command">
      <pc:docMk xmlns:pc="http://schemas.microsoft.com/office/powerpoint/2013/main/command"/>
      <pc:sldMk xmlns:pc="http://schemas.microsoft.com/office/powerpoint/2013/main/command" cId="2849080993" sldId="355"/>
      <ac:graphicFrameMk id="7" creationId="{C235B872-3152-052A-1EB1-39CB7530C359}"/>
    </ac:deMkLst>
    <p188:txBody>
      <a:bodyPr/>
      <a:lstStyle/>
      <a:p>
        <a:r>
          <a:rPr lang="en-US"/>
          <a:t>Pulled from CUNJ dashboard 5/22/25.</a:t>
        </a:r>
      </a:p>
    </p188:txBody>
  </p188:cm>
</p188:cmLst>
</file>

<file path=ppt/comments/modernComment_164_B1CB8A2.xml><?xml version="1.0" encoding="utf-8"?>
<p188:cmLst xmlns:a="http://schemas.openxmlformats.org/drawingml/2006/main" xmlns:r="http://schemas.openxmlformats.org/officeDocument/2006/relationships" xmlns:p188="http://schemas.microsoft.com/office/powerpoint/2018/8/main">
  <p188:cm id="{9928094F-9BAD-4F23-8F73-CA67B0A9FBA7}" authorId="{297BA631-C4DC-AFC6-07AC-4994AFA91E22}" status="resolved" created="2025-05-29T20:28:12.713" complete="100000">
    <ac:deMkLst xmlns:ac="http://schemas.microsoft.com/office/drawing/2013/main/command">
      <pc:docMk xmlns:pc="http://schemas.microsoft.com/office/powerpoint/2013/main/command"/>
      <pc:sldMk xmlns:pc="http://schemas.microsoft.com/office/powerpoint/2013/main/command" cId="186431650" sldId="356"/>
      <ac:graphicFrameMk id="8" creationId="{D7A6D1A5-B092-9A85-5412-5206CF8204B7}"/>
    </ac:deMkLst>
    <p188:replyLst>
      <p188:reply id="{BA10CAF6-12FC-41FB-8ADA-A4714A033738}" authorId="{58B7C76D-1C6E-5E85-B479-37E9DCE9AB7A}" created="2025-05-30T13:29:59.230">
        <p188:txBody>
          <a:bodyPr/>
          <a:lstStyle/>
          <a:p>
            <a:r>
              <a:rPr lang="en-US"/>
              <a:t>Removed.</a:t>
            </a:r>
          </a:p>
        </p188:txBody>
      </p188:reply>
    </p188:replyLst>
    <p188:txBody>
      <a:bodyPr/>
      <a:lstStyle/>
      <a:p>
        <a:r>
          <a:rPr lang="en-US"/>
          <a:t>No need for fy25</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BBB8E-7C91-48B9-95D1-80DCD1E72B4A}" type="doc">
      <dgm:prSet loTypeId="urn:microsoft.com/office/officeart/2005/8/layout/hierarchy3" loCatId="list" qsTypeId="urn:microsoft.com/office/officeart/2005/8/quickstyle/simple1" qsCatId="simple" csTypeId="urn:microsoft.com/office/officeart/2005/8/colors/colorful4" csCatId="colorful" phldr="0"/>
      <dgm:spPr/>
      <dgm:t>
        <a:bodyPr/>
        <a:lstStyle/>
        <a:p>
          <a:endParaRPr lang="en-US"/>
        </a:p>
      </dgm:t>
    </dgm:pt>
    <dgm:pt modelId="{8284E161-D608-456A-8848-619C5DB0398A}">
      <dgm:prSet phldrT="[Text]" phldr="1"/>
      <dgm:spPr/>
      <dgm:t>
        <a:bodyPr/>
        <a:lstStyle/>
        <a:p>
          <a:endParaRPr lang="en-US"/>
        </a:p>
      </dgm:t>
    </dgm:pt>
    <dgm:pt modelId="{E417C7DE-9955-479D-B13D-71924AB0C30A}" type="parTrans" cxnId="{9C0AA627-2B90-4795-85D7-22A4CC62F190}">
      <dgm:prSet/>
      <dgm:spPr/>
      <dgm:t>
        <a:bodyPr/>
        <a:lstStyle/>
        <a:p>
          <a:endParaRPr lang="en-US"/>
        </a:p>
      </dgm:t>
    </dgm:pt>
    <dgm:pt modelId="{E6EA2753-4461-4CCD-8D41-25E463738CB6}" type="sibTrans" cxnId="{9C0AA627-2B90-4795-85D7-22A4CC62F190}">
      <dgm:prSet/>
      <dgm:spPr/>
      <dgm:t>
        <a:bodyPr/>
        <a:lstStyle/>
        <a:p>
          <a:endParaRPr lang="en-US"/>
        </a:p>
      </dgm:t>
    </dgm:pt>
    <dgm:pt modelId="{483D2FBA-5F44-4231-86ED-7512007B9106}">
      <dgm:prSet phldrT="[Text]" phldr="1"/>
      <dgm:spPr/>
      <dgm:t>
        <a:bodyPr/>
        <a:lstStyle/>
        <a:p>
          <a:endParaRPr lang="en-US"/>
        </a:p>
      </dgm:t>
    </dgm:pt>
    <dgm:pt modelId="{98AD65FF-EF56-4E4B-BB01-B0980B944C5B}" type="parTrans" cxnId="{9638FE90-DFB4-4609-B55E-BF8ED874695C}">
      <dgm:prSet/>
      <dgm:spPr/>
      <dgm:t>
        <a:bodyPr/>
        <a:lstStyle/>
        <a:p>
          <a:endParaRPr lang="en-US"/>
        </a:p>
      </dgm:t>
    </dgm:pt>
    <dgm:pt modelId="{968C6F6B-9DF9-4CB1-9A84-CC330EBDDD35}" type="sibTrans" cxnId="{9638FE90-DFB4-4609-B55E-BF8ED874695C}">
      <dgm:prSet/>
      <dgm:spPr/>
      <dgm:t>
        <a:bodyPr/>
        <a:lstStyle/>
        <a:p>
          <a:endParaRPr lang="en-US"/>
        </a:p>
      </dgm:t>
    </dgm:pt>
    <dgm:pt modelId="{4DE49E76-84B5-4601-9E29-F49261C03BBF}">
      <dgm:prSet phldrT="[Text]" phldr="1"/>
      <dgm:spPr/>
      <dgm:t>
        <a:bodyPr/>
        <a:lstStyle/>
        <a:p>
          <a:endParaRPr lang="en-US"/>
        </a:p>
      </dgm:t>
    </dgm:pt>
    <dgm:pt modelId="{01E43A0C-94C5-4384-9FBC-F98C976BCC15}" type="parTrans" cxnId="{5DE67588-6277-442B-A73B-A6B559889E70}">
      <dgm:prSet/>
      <dgm:spPr/>
      <dgm:t>
        <a:bodyPr/>
        <a:lstStyle/>
        <a:p>
          <a:endParaRPr lang="en-US"/>
        </a:p>
      </dgm:t>
    </dgm:pt>
    <dgm:pt modelId="{F87E596B-100D-4EF5-B8C0-D4CF4530D7BD}" type="sibTrans" cxnId="{5DE67588-6277-442B-A73B-A6B559889E70}">
      <dgm:prSet/>
      <dgm:spPr/>
      <dgm:t>
        <a:bodyPr/>
        <a:lstStyle/>
        <a:p>
          <a:endParaRPr lang="en-US"/>
        </a:p>
      </dgm:t>
    </dgm:pt>
    <dgm:pt modelId="{A3DF9733-D1BE-46DA-A907-20E601CF748A}">
      <dgm:prSet phldrT="[Text]" phldr="1"/>
      <dgm:spPr/>
      <dgm:t>
        <a:bodyPr/>
        <a:lstStyle/>
        <a:p>
          <a:endParaRPr lang="en-US"/>
        </a:p>
      </dgm:t>
    </dgm:pt>
    <dgm:pt modelId="{9E7B5733-1C99-4191-BD8B-6DAC068A482F}" type="parTrans" cxnId="{CBEEDDCB-2813-4708-94BB-9035A7E02DA7}">
      <dgm:prSet/>
      <dgm:spPr/>
      <dgm:t>
        <a:bodyPr/>
        <a:lstStyle/>
        <a:p>
          <a:endParaRPr lang="en-US"/>
        </a:p>
      </dgm:t>
    </dgm:pt>
    <dgm:pt modelId="{33990D24-7EDC-4532-9AB0-FDECA3B2AA76}" type="sibTrans" cxnId="{CBEEDDCB-2813-4708-94BB-9035A7E02DA7}">
      <dgm:prSet/>
      <dgm:spPr/>
      <dgm:t>
        <a:bodyPr/>
        <a:lstStyle/>
        <a:p>
          <a:endParaRPr lang="en-US"/>
        </a:p>
      </dgm:t>
    </dgm:pt>
    <dgm:pt modelId="{DF39EC58-26E5-4B41-95EF-0B49F26F8632}">
      <dgm:prSet phldrT="[Text]" phldr="1"/>
      <dgm:spPr/>
      <dgm:t>
        <a:bodyPr/>
        <a:lstStyle/>
        <a:p>
          <a:endParaRPr lang="en-US"/>
        </a:p>
      </dgm:t>
    </dgm:pt>
    <dgm:pt modelId="{7961CFDD-C993-4BFB-97AB-024DF3D07CF1}" type="parTrans" cxnId="{0DAE0892-F854-4C8F-9366-1FF4C6C0F068}">
      <dgm:prSet/>
      <dgm:spPr/>
      <dgm:t>
        <a:bodyPr/>
        <a:lstStyle/>
        <a:p>
          <a:endParaRPr lang="en-US"/>
        </a:p>
      </dgm:t>
    </dgm:pt>
    <dgm:pt modelId="{8F57B54E-4CD4-4859-BD6B-0D9D2EEEC303}" type="sibTrans" cxnId="{0DAE0892-F854-4C8F-9366-1FF4C6C0F068}">
      <dgm:prSet/>
      <dgm:spPr/>
      <dgm:t>
        <a:bodyPr/>
        <a:lstStyle/>
        <a:p>
          <a:endParaRPr lang="en-US"/>
        </a:p>
      </dgm:t>
    </dgm:pt>
    <dgm:pt modelId="{E76BDCE3-F10F-4D25-A7DD-E0CDA7EAA8A7}">
      <dgm:prSet phldrT="[Text]" phldr="1"/>
      <dgm:spPr/>
      <dgm:t>
        <a:bodyPr/>
        <a:lstStyle/>
        <a:p>
          <a:endParaRPr lang="en-US"/>
        </a:p>
      </dgm:t>
    </dgm:pt>
    <dgm:pt modelId="{2E42851A-1911-4CDF-9345-425F466FE99D}" type="parTrans" cxnId="{58C2DD51-6E4C-4821-BA1D-5B60BE3369EE}">
      <dgm:prSet/>
      <dgm:spPr/>
      <dgm:t>
        <a:bodyPr/>
        <a:lstStyle/>
        <a:p>
          <a:endParaRPr lang="en-US"/>
        </a:p>
      </dgm:t>
    </dgm:pt>
    <dgm:pt modelId="{65E0AE15-F030-41A5-8C3D-A81B8FB99FB6}" type="sibTrans" cxnId="{58C2DD51-6E4C-4821-BA1D-5B60BE3369EE}">
      <dgm:prSet/>
      <dgm:spPr/>
      <dgm:t>
        <a:bodyPr/>
        <a:lstStyle/>
        <a:p>
          <a:endParaRPr lang="en-US"/>
        </a:p>
      </dgm:t>
    </dgm:pt>
    <dgm:pt modelId="{6AFE53C0-460E-4BFF-834D-7B03953E459C}" type="pres">
      <dgm:prSet presAssocID="{718BBB8E-7C91-48B9-95D1-80DCD1E72B4A}" presName="diagram" presStyleCnt="0">
        <dgm:presLayoutVars>
          <dgm:chPref val="1"/>
          <dgm:dir/>
          <dgm:animOne val="branch"/>
          <dgm:animLvl val="lvl"/>
          <dgm:resizeHandles/>
        </dgm:presLayoutVars>
      </dgm:prSet>
      <dgm:spPr/>
    </dgm:pt>
    <dgm:pt modelId="{78B78F35-1EFC-43A7-81F0-093B1A613D38}" type="pres">
      <dgm:prSet presAssocID="{8284E161-D608-456A-8848-619C5DB0398A}" presName="root" presStyleCnt="0"/>
      <dgm:spPr/>
    </dgm:pt>
    <dgm:pt modelId="{793F40C1-6817-4FDB-AAE7-07FAF8390818}" type="pres">
      <dgm:prSet presAssocID="{8284E161-D608-456A-8848-619C5DB0398A}" presName="rootComposite" presStyleCnt="0"/>
      <dgm:spPr/>
    </dgm:pt>
    <dgm:pt modelId="{EC20A39A-AA6A-44D7-AE03-A6DE8944D172}" type="pres">
      <dgm:prSet presAssocID="{8284E161-D608-456A-8848-619C5DB0398A}" presName="rootText" presStyleLbl="node1" presStyleIdx="0" presStyleCnt="2"/>
      <dgm:spPr/>
    </dgm:pt>
    <dgm:pt modelId="{6CF8506A-AFA4-422D-90A0-EB4C2ED40DCB}" type="pres">
      <dgm:prSet presAssocID="{8284E161-D608-456A-8848-619C5DB0398A}" presName="rootConnector" presStyleLbl="node1" presStyleIdx="0" presStyleCnt="2"/>
      <dgm:spPr/>
    </dgm:pt>
    <dgm:pt modelId="{C829D632-3A54-426D-A731-F53F19DE9C8C}" type="pres">
      <dgm:prSet presAssocID="{8284E161-D608-456A-8848-619C5DB0398A}" presName="childShape" presStyleCnt="0"/>
      <dgm:spPr/>
    </dgm:pt>
    <dgm:pt modelId="{4CC92A88-D6D5-4D8E-BFC4-AE857A5E9CA3}" type="pres">
      <dgm:prSet presAssocID="{98AD65FF-EF56-4E4B-BB01-B0980B944C5B}" presName="Name13" presStyleLbl="parChTrans1D2" presStyleIdx="0" presStyleCnt="4"/>
      <dgm:spPr/>
    </dgm:pt>
    <dgm:pt modelId="{A0F1A35E-03A9-4278-B4E2-95B1CE89083A}" type="pres">
      <dgm:prSet presAssocID="{483D2FBA-5F44-4231-86ED-7512007B9106}" presName="childText" presStyleLbl="bgAcc1" presStyleIdx="0" presStyleCnt="4">
        <dgm:presLayoutVars>
          <dgm:bulletEnabled val="1"/>
        </dgm:presLayoutVars>
      </dgm:prSet>
      <dgm:spPr/>
    </dgm:pt>
    <dgm:pt modelId="{76ECD7A7-4FDB-4AEA-91F3-0A111DCA264A}" type="pres">
      <dgm:prSet presAssocID="{01E43A0C-94C5-4384-9FBC-F98C976BCC15}" presName="Name13" presStyleLbl="parChTrans1D2" presStyleIdx="1" presStyleCnt="4"/>
      <dgm:spPr/>
    </dgm:pt>
    <dgm:pt modelId="{4EC61DEC-3A13-4F2D-BBD1-7BC51B90EE14}" type="pres">
      <dgm:prSet presAssocID="{4DE49E76-84B5-4601-9E29-F49261C03BBF}" presName="childText" presStyleLbl="bgAcc1" presStyleIdx="1" presStyleCnt="4">
        <dgm:presLayoutVars>
          <dgm:bulletEnabled val="1"/>
        </dgm:presLayoutVars>
      </dgm:prSet>
      <dgm:spPr/>
    </dgm:pt>
    <dgm:pt modelId="{83EF77B7-BE30-4DFE-8753-FFEC3D0F0DE1}" type="pres">
      <dgm:prSet presAssocID="{A3DF9733-D1BE-46DA-A907-20E601CF748A}" presName="root" presStyleCnt="0"/>
      <dgm:spPr/>
    </dgm:pt>
    <dgm:pt modelId="{5D322376-691F-439C-93F0-D50EC6FDB01D}" type="pres">
      <dgm:prSet presAssocID="{A3DF9733-D1BE-46DA-A907-20E601CF748A}" presName="rootComposite" presStyleCnt="0"/>
      <dgm:spPr/>
    </dgm:pt>
    <dgm:pt modelId="{CAFA5640-0BA3-4EDB-B835-219B48F0304A}" type="pres">
      <dgm:prSet presAssocID="{A3DF9733-D1BE-46DA-A907-20E601CF748A}" presName="rootText" presStyleLbl="node1" presStyleIdx="1" presStyleCnt="2"/>
      <dgm:spPr/>
    </dgm:pt>
    <dgm:pt modelId="{D7F881B9-510D-4F3B-8F1B-8C427D3E7C91}" type="pres">
      <dgm:prSet presAssocID="{A3DF9733-D1BE-46DA-A907-20E601CF748A}" presName="rootConnector" presStyleLbl="node1" presStyleIdx="1" presStyleCnt="2"/>
      <dgm:spPr/>
    </dgm:pt>
    <dgm:pt modelId="{66B42604-EF8D-41F8-919E-9452B9EAECFB}" type="pres">
      <dgm:prSet presAssocID="{A3DF9733-D1BE-46DA-A907-20E601CF748A}" presName="childShape" presStyleCnt="0"/>
      <dgm:spPr/>
    </dgm:pt>
    <dgm:pt modelId="{02513406-C724-49D8-962E-63389F773720}" type="pres">
      <dgm:prSet presAssocID="{7961CFDD-C993-4BFB-97AB-024DF3D07CF1}" presName="Name13" presStyleLbl="parChTrans1D2" presStyleIdx="2" presStyleCnt="4"/>
      <dgm:spPr/>
    </dgm:pt>
    <dgm:pt modelId="{C3DFAFC8-8F6D-4802-955E-03C1FC3CC18D}" type="pres">
      <dgm:prSet presAssocID="{DF39EC58-26E5-4B41-95EF-0B49F26F8632}" presName="childText" presStyleLbl="bgAcc1" presStyleIdx="2" presStyleCnt="4">
        <dgm:presLayoutVars>
          <dgm:bulletEnabled val="1"/>
        </dgm:presLayoutVars>
      </dgm:prSet>
      <dgm:spPr/>
    </dgm:pt>
    <dgm:pt modelId="{AFD97AE4-02AE-4327-A5EC-28536CE38A87}" type="pres">
      <dgm:prSet presAssocID="{2E42851A-1911-4CDF-9345-425F466FE99D}" presName="Name13" presStyleLbl="parChTrans1D2" presStyleIdx="3" presStyleCnt="4"/>
      <dgm:spPr/>
    </dgm:pt>
    <dgm:pt modelId="{0F608AE9-4E79-4DBC-8ED6-3B94C1CE8C40}" type="pres">
      <dgm:prSet presAssocID="{E76BDCE3-F10F-4D25-A7DD-E0CDA7EAA8A7}" presName="childText" presStyleLbl="bgAcc1" presStyleIdx="3" presStyleCnt="4">
        <dgm:presLayoutVars>
          <dgm:bulletEnabled val="1"/>
        </dgm:presLayoutVars>
      </dgm:prSet>
      <dgm:spPr/>
    </dgm:pt>
  </dgm:ptLst>
  <dgm:cxnLst>
    <dgm:cxn modelId="{84E64217-2EBA-428D-9780-088527E7BAB8}" type="presOf" srcId="{A3DF9733-D1BE-46DA-A907-20E601CF748A}" destId="{CAFA5640-0BA3-4EDB-B835-219B48F0304A}" srcOrd="0" destOrd="0" presId="urn:microsoft.com/office/officeart/2005/8/layout/hierarchy3"/>
    <dgm:cxn modelId="{9C0AA627-2B90-4795-85D7-22A4CC62F190}" srcId="{718BBB8E-7C91-48B9-95D1-80DCD1E72B4A}" destId="{8284E161-D608-456A-8848-619C5DB0398A}" srcOrd="0" destOrd="0" parTransId="{E417C7DE-9955-479D-B13D-71924AB0C30A}" sibTransId="{E6EA2753-4461-4CCD-8D41-25E463738CB6}"/>
    <dgm:cxn modelId="{BEDA583A-AE3F-42B8-A5B3-EF7479046256}" type="presOf" srcId="{483D2FBA-5F44-4231-86ED-7512007B9106}" destId="{A0F1A35E-03A9-4278-B4E2-95B1CE89083A}" srcOrd="0" destOrd="0" presId="urn:microsoft.com/office/officeart/2005/8/layout/hierarchy3"/>
    <dgm:cxn modelId="{FF1A253B-89BE-4CA6-9473-72968E7C9CD5}" type="presOf" srcId="{E76BDCE3-F10F-4D25-A7DD-E0CDA7EAA8A7}" destId="{0F608AE9-4E79-4DBC-8ED6-3B94C1CE8C40}" srcOrd="0" destOrd="0" presId="urn:microsoft.com/office/officeart/2005/8/layout/hierarchy3"/>
    <dgm:cxn modelId="{173D9D3F-9D14-4DCB-A03F-D5B5DF078DD6}" type="presOf" srcId="{7961CFDD-C993-4BFB-97AB-024DF3D07CF1}" destId="{02513406-C724-49D8-962E-63389F773720}" srcOrd="0" destOrd="0" presId="urn:microsoft.com/office/officeart/2005/8/layout/hierarchy3"/>
    <dgm:cxn modelId="{4C299E60-E734-4604-8970-8C17582D8B3C}" type="presOf" srcId="{DF39EC58-26E5-4B41-95EF-0B49F26F8632}" destId="{C3DFAFC8-8F6D-4802-955E-03C1FC3CC18D}" srcOrd="0" destOrd="0" presId="urn:microsoft.com/office/officeart/2005/8/layout/hierarchy3"/>
    <dgm:cxn modelId="{D8345A66-655F-4F73-9A8D-8DB2155B79B3}" type="presOf" srcId="{A3DF9733-D1BE-46DA-A907-20E601CF748A}" destId="{D7F881B9-510D-4F3B-8F1B-8C427D3E7C91}" srcOrd="1" destOrd="0" presId="urn:microsoft.com/office/officeart/2005/8/layout/hierarchy3"/>
    <dgm:cxn modelId="{942D3D48-00A8-4371-9256-59D48AD30C75}" type="presOf" srcId="{8284E161-D608-456A-8848-619C5DB0398A}" destId="{6CF8506A-AFA4-422D-90A0-EB4C2ED40DCB}" srcOrd="1" destOrd="0" presId="urn:microsoft.com/office/officeart/2005/8/layout/hierarchy3"/>
    <dgm:cxn modelId="{555DB24D-115D-4122-9A05-304BE2B98811}" type="presOf" srcId="{01E43A0C-94C5-4384-9FBC-F98C976BCC15}" destId="{76ECD7A7-4FDB-4AEA-91F3-0A111DCA264A}" srcOrd="0" destOrd="0" presId="urn:microsoft.com/office/officeart/2005/8/layout/hierarchy3"/>
    <dgm:cxn modelId="{58C2DD51-6E4C-4821-BA1D-5B60BE3369EE}" srcId="{A3DF9733-D1BE-46DA-A907-20E601CF748A}" destId="{E76BDCE3-F10F-4D25-A7DD-E0CDA7EAA8A7}" srcOrd="1" destOrd="0" parTransId="{2E42851A-1911-4CDF-9345-425F466FE99D}" sibTransId="{65E0AE15-F030-41A5-8C3D-A81B8FB99FB6}"/>
    <dgm:cxn modelId="{670C3877-06BA-4EC3-83E1-D76B33A16179}" type="presOf" srcId="{98AD65FF-EF56-4E4B-BB01-B0980B944C5B}" destId="{4CC92A88-D6D5-4D8E-BFC4-AE857A5E9CA3}" srcOrd="0" destOrd="0" presId="urn:microsoft.com/office/officeart/2005/8/layout/hierarchy3"/>
    <dgm:cxn modelId="{006B8C87-CFAB-4E89-838A-21DD261B3F30}" type="presOf" srcId="{718BBB8E-7C91-48B9-95D1-80DCD1E72B4A}" destId="{6AFE53C0-460E-4BFF-834D-7B03953E459C}" srcOrd="0" destOrd="0" presId="urn:microsoft.com/office/officeart/2005/8/layout/hierarchy3"/>
    <dgm:cxn modelId="{5DE67588-6277-442B-A73B-A6B559889E70}" srcId="{8284E161-D608-456A-8848-619C5DB0398A}" destId="{4DE49E76-84B5-4601-9E29-F49261C03BBF}" srcOrd="1" destOrd="0" parTransId="{01E43A0C-94C5-4384-9FBC-F98C976BCC15}" sibTransId="{F87E596B-100D-4EF5-B8C0-D4CF4530D7BD}"/>
    <dgm:cxn modelId="{9638FE90-DFB4-4609-B55E-BF8ED874695C}" srcId="{8284E161-D608-456A-8848-619C5DB0398A}" destId="{483D2FBA-5F44-4231-86ED-7512007B9106}" srcOrd="0" destOrd="0" parTransId="{98AD65FF-EF56-4E4B-BB01-B0980B944C5B}" sibTransId="{968C6F6B-9DF9-4CB1-9A84-CC330EBDDD35}"/>
    <dgm:cxn modelId="{0DAE0892-F854-4C8F-9366-1FF4C6C0F068}" srcId="{A3DF9733-D1BE-46DA-A907-20E601CF748A}" destId="{DF39EC58-26E5-4B41-95EF-0B49F26F8632}" srcOrd="0" destOrd="0" parTransId="{7961CFDD-C993-4BFB-97AB-024DF3D07CF1}" sibTransId="{8F57B54E-4CD4-4859-BD6B-0D9D2EEEC303}"/>
    <dgm:cxn modelId="{CBEEDDCB-2813-4708-94BB-9035A7E02DA7}" srcId="{718BBB8E-7C91-48B9-95D1-80DCD1E72B4A}" destId="{A3DF9733-D1BE-46DA-A907-20E601CF748A}" srcOrd="1" destOrd="0" parTransId="{9E7B5733-1C99-4191-BD8B-6DAC068A482F}" sibTransId="{33990D24-7EDC-4532-9AB0-FDECA3B2AA76}"/>
    <dgm:cxn modelId="{604674D0-A2D0-4331-AFFA-9FDDA82CC22D}" type="presOf" srcId="{8284E161-D608-456A-8848-619C5DB0398A}" destId="{EC20A39A-AA6A-44D7-AE03-A6DE8944D172}" srcOrd="0" destOrd="0" presId="urn:microsoft.com/office/officeart/2005/8/layout/hierarchy3"/>
    <dgm:cxn modelId="{D218A6E0-3ED9-4A39-BD12-C84B382BCF52}" type="presOf" srcId="{4DE49E76-84B5-4601-9E29-F49261C03BBF}" destId="{4EC61DEC-3A13-4F2D-BBD1-7BC51B90EE14}" srcOrd="0" destOrd="0" presId="urn:microsoft.com/office/officeart/2005/8/layout/hierarchy3"/>
    <dgm:cxn modelId="{F6BAD0F6-70B5-4C38-85CC-74456453A085}" type="presOf" srcId="{2E42851A-1911-4CDF-9345-425F466FE99D}" destId="{AFD97AE4-02AE-4327-A5EC-28536CE38A87}" srcOrd="0" destOrd="0" presId="urn:microsoft.com/office/officeart/2005/8/layout/hierarchy3"/>
    <dgm:cxn modelId="{4145DA84-D03A-4325-8C09-E9A71F83F786}" type="presParOf" srcId="{6AFE53C0-460E-4BFF-834D-7B03953E459C}" destId="{78B78F35-1EFC-43A7-81F0-093B1A613D38}" srcOrd="0" destOrd="0" presId="urn:microsoft.com/office/officeart/2005/8/layout/hierarchy3"/>
    <dgm:cxn modelId="{C1DDEB0F-A128-4226-A222-63C35EDCDC5D}" type="presParOf" srcId="{78B78F35-1EFC-43A7-81F0-093B1A613D38}" destId="{793F40C1-6817-4FDB-AAE7-07FAF8390818}" srcOrd="0" destOrd="0" presId="urn:microsoft.com/office/officeart/2005/8/layout/hierarchy3"/>
    <dgm:cxn modelId="{E2616F89-AE18-4BE6-B6B5-7D352F5EDF6A}" type="presParOf" srcId="{793F40C1-6817-4FDB-AAE7-07FAF8390818}" destId="{EC20A39A-AA6A-44D7-AE03-A6DE8944D172}" srcOrd="0" destOrd="0" presId="urn:microsoft.com/office/officeart/2005/8/layout/hierarchy3"/>
    <dgm:cxn modelId="{F9329C3A-1011-4DA0-99A3-A37A713BA44E}" type="presParOf" srcId="{793F40C1-6817-4FDB-AAE7-07FAF8390818}" destId="{6CF8506A-AFA4-422D-90A0-EB4C2ED40DCB}" srcOrd="1" destOrd="0" presId="urn:microsoft.com/office/officeart/2005/8/layout/hierarchy3"/>
    <dgm:cxn modelId="{586A7A80-25D4-4B9A-9CB1-7750DE6D507B}" type="presParOf" srcId="{78B78F35-1EFC-43A7-81F0-093B1A613D38}" destId="{C829D632-3A54-426D-A731-F53F19DE9C8C}" srcOrd="1" destOrd="0" presId="urn:microsoft.com/office/officeart/2005/8/layout/hierarchy3"/>
    <dgm:cxn modelId="{F7667B54-0A18-48AE-8805-F23414F399D1}" type="presParOf" srcId="{C829D632-3A54-426D-A731-F53F19DE9C8C}" destId="{4CC92A88-D6D5-4D8E-BFC4-AE857A5E9CA3}" srcOrd="0" destOrd="0" presId="urn:microsoft.com/office/officeart/2005/8/layout/hierarchy3"/>
    <dgm:cxn modelId="{EC60BC56-9DFD-495A-83C8-CBEF63834192}" type="presParOf" srcId="{C829D632-3A54-426D-A731-F53F19DE9C8C}" destId="{A0F1A35E-03A9-4278-B4E2-95B1CE89083A}" srcOrd="1" destOrd="0" presId="urn:microsoft.com/office/officeart/2005/8/layout/hierarchy3"/>
    <dgm:cxn modelId="{0DEE6885-3F8B-4B5B-86A8-2D41CF4AACA4}" type="presParOf" srcId="{C829D632-3A54-426D-A731-F53F19DE9C8C}" destId="{76ECD7A7-4FDB-4AEA-91F3-0A111DCA264A}" srcOrd="2" destOrd="0" presId="urn:microsoft.com/office/officeart/2005/8/layout/hierarchy3"/>
    <dgm:cxn modelId="{06E111BA-95D4-49F7-B1BE-7B9BF25C77A5}" type="presParOf" srcId="{C829D632-3A54-426D-A731-F53F19DE9C8C}" destId="{4EC61DEC-3A13-4F2D-BBD1-7BC51B90EE14}" srcOrd="3" destOrd="0" presId="urn:microsoft.com/office/officeart/2005/8/layout/hierarchy3"/>
    <dgm:cxn modelId="{4DD745B7-AE9E-4B04-B7FA-00554B7EBFE2}" type="presParOf" srcId="{6AFE53C0-460E-4BFF-834D-7B03953E459C}" destId="{83EF77B7-BE30-4DFE-8753-FFEC3D0F0DE1}" srcOrd="1" destOrd="0" presId="urn:microsoft.com/office/officeart/2005/8/layout/hierarchy3"/>
    <dgm:cxn modelId="{3546BD39-BA10-4285-AA69-E4FDD3FF3C41}" type="presParOf" srcId="{83EF77B7-BE30-4DFE-8753-FFEC3D0F0DE1}" destId="{5D322376-691F-439C-93F0-D50EC6FDB01D}" srcOrd="0" destOrd="0" presId="urn:microsoft.com/office/officeart/2005/8/layout/hierarchy3"/>
    <dgm:cxn modelId="{5E49FCF4-A555-419F-A373-292C70DE4EE8}" type="presParOf" srcId="{5D322376-691F-439C-93F0-D50EC6FDB01D}" destId="{CAFA5640-0BA3-4EDB-B835-219B48F0304A}" srcOrd="0" destOrd="0" presId="urn:microsoft.com/office/officeart/2005/8/layout/hierarchy3"/>
    <dgm:cxn modelId="{80E437A7-D4EE-4934-8E26-145638388E7A}" type="presParOf" srcId="{5D322376-691F-439C-93F0-D50EC6FDB01D}" destId="{D7F881B9-510D-4F3B-8F1B-8C427D3E7C91}" srcOrd="1" destOrd="0" presId="urn:microsoft.com/office/officeart/2005/8/layout/hierarchy3"/>
    <dgm:cxn modelId="{87D69A0D-0A0F-4CEB-8D07-FAEC60E3ACC2}" type="presParOf" srcId="{83EF77B7-BE30-4DFE-8753-FFEC3D0F0DE1}" destId="{66B42604-EF8D-41F8-919E-9452B9EAECFB}" srcOrd="1" destOrd="0" presId="urn:microsoft.com/office/officeart/2005/8/layout/hierarchy3"/>
    <dgm:cxn modelId="{F301A881-B2B4-4079-80CE-9E4F36D42EFD}" type="presParOf" srcId="{66B42604-EF8D-41F8-919E-9452B9EAECFB}" destId="{02513406-C724-49D8-962E-63389F773720}" srcOrd="0" destOrd="0" presId="urn:microsoft.com/office/officeart/2005/8/layout/hierarchy3"/>
    <dgm:cxn modelId="{570838D1-2606-4A8C-B90B-CD179725F574}" type="presParOf" srcId="{66B42604-EF8D-41F8-919E-9452B9EAECFB}" destId="{C3DFAFC8-8F6D-4802-955E-03C1FC3CC18D}" srcOrd="1" destOrd="0" presId="urn:microsoft.com/office/officeart/2005/8/layout/hierarchy3"/>
    <dgm:cxn modelId="{40F64787-EE35-465F-9DF6-D2F54ECEA68F}" type="presParOf" srcId="{66B42604-EF8D-41F8-919E-9452B9EAECFB}" destId="{AFD97AE4-02AE-4327-A5EC-28536CE38A87}" srcOrd="2" destOrd="0" presId="urn:microsoft.com/office/officeart/2005/8/layout/hierarchy3"/>
    <dgm:cxn modelId="{4B4BB486-0208-4561-91A7-89E5CC4E1E75}" type="presParOf" srcId="{66B42604-EF8D-41F8-919E-9452B9EAECFB}" destId="{0F608AE9-4E79-4DBC-8ED6-3B94C1CE8C4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611BC-3997-462A-8D5C-4EB0EED45AAB}" type="doc">
      <dgm:prSet loTypeId="urn:microsoft.com/office/officeart/2005/8/layout/pyramid1" loCatId="pyramid" qsTypeId="urn:microsoft.com/office/officeart/2005/8/quickstyle/simple2" qsCatId="simple" csTypeId="urn:microsoft.com/office/officeart/2005/8/colors/colorful5" csCatId="colorful" phldr="0"/>
      <dgm:spPr/>
    </dgm:pt>
    <dgm:pt modelId="{C747E35A-E63A-429C-9EF5-6BDC7A003508}">
      <dgm:prSet phldrT="[Text]" phldr="1"/>
      <dgm:spPr/>
      <dgm:t>
        <a:bodyPr/>
        <a:lstStyle/>
        <a:p>
          <a:endParaRPr lang="en-US"/>
        </a:p>
      </dgm:t>
    </dgm:pt>
    <dgm:pt modelId="{EA4C89E8-59A5-4CFA-9300-3ECD7C58B74A}" type="parTrans" cxnId="{4CA3D341-2008-4060-AB25-9855EE1CE43C}">
      <dgm:prSet/>
      <dgm:spPr/>
      <dgm:t>
        <a:bodyPr/>
        <a:lstStyle/>
        <a:p>
          <a:endParaRPr lang="en-US"/>
        </a:p>
      </dgm:t>
    </dgm:pt>
    <dgm:pt modelId="{C2C97D3D-48B0-489C-8C5A-FEC6D3CECB55}" type="sibTrans" cxnId="{4CA3D341-2008-4060-AB25-9855EE1CE43C}">
      <dgm:prSet/>
      <dgm:spPr/>
      <dgm:t>
        <a:bodyPr/>
        <a:lstStyle/>
        <a:p>
          <a:endParaRPr lang="en-US"/>
        </a:p>
      </dgm:t>
    </dgm:pt>
    <dgm:pt modelId="{98B96CA1-47C9-4A1B-8978-AFC0760D70F4}">
      <dgm:prSet phldrT="[Text]" phldr="1"/>
      <dgm:spPr/>
      <dgm:t>
        <a:bodyPr/>
        <a:lstStyle/>
        <a:p>
          <a:endParaRPr lang="en-US"/>
        </a:p>
      </dgm:t>
    </dgm:pt>
    <dgm:pt modelId="{33FA2B4D-C17E-4242-9A58-71D7A07809BA}" type="parTrans" cxnId="{E5813ADE-3D76-4884-997D-33EC3CB549FB}">
      <dgm:prSet/>
      <dgm:spPr/>
      <dgm:t>
        <a:bodyPr/>
        <a:lstStyle/>
        <a:p>
          <a:endParaRPr lang="en-US"/>
        </a:p>
      </dgm:t>
    </dgm:pt>
    <dgm:pt modelId="{D08259B9-E56D-4572-9A28-718C2FAAF143}" type="sibTrans" cxnId="{E5813ADE-3D76-4884-997D-33EC3CB549FB}">
      <dgm:prSet/>
      <dgm:spPr/>
      <dgm:t>
        <a:bodyPr/>
        <a:lstStyle/>
        <a:p>
          <a:endParaRPr lang="en-US"/>
        </a:p>
      </dgm:t>
    </dgm:pt>
    <dgm:pt modelId="{C5927B16-85B4-44E6-8059-A556FE42A6C8}">
      <dgm:prSet phldrT="[Text]" phldr="1"/>
      <dgm:spPr/>
      <dgm:t>
        <a:bodyPr/>
        <a:lstStyle/>
        <a:p>
          <a:endParaRPr lang="en-US"/>
        </a:p>
      </dgm:t>
    </dgm:pt>
    <dgm:pt modelId="{10DA1FE2-16AF-4EFC-A67E-E1552B74A80B}" type="parTrans" cxnId="{90B3DDA7-978D-46D2-A4D7-714F6D7706B5}">
      <dgm:prSet/>
      <dgm:spPr/>
      <dgm:t>
        <a:bodyPr/>
        <a:lstStyle/>
        <a:p>
          <a:endParaRPr lang="en-US"/>
        </a:p>
      </dgm:t>
    </dgm:pt>
    <dgm:pt modelId="{9DC03A16-B7E2-4072-A989-1C6F91621A52}" type="sibTrans" cxnId="{90B3DDA7-978D-46D2-A4D7-714F6D7706B5}">
      <dgm:prSet/>
      <dgm:spPr/>
      <dgm:t>
        <a:bodyPr/>
        <a:lstStyle/>
        <a:p>
          <a:endParaRPr lang="en-US"/>
        </a:p>
      </dgm:t>
    </dgm:pt>
    <dgm:pt modelId="{EB3A7848-7218-4A53-85E9-A93C90FD1410}" type="pres">
      <dgm:prSet presAssocID="{ADF611BC-3997-462A-8D5C-4EB0EED45AAB}" presName="Name0" presStyleCnt="0">
        <dgm:presLayoutVars>
          <dgm:dir/>
          <dgm:animLvl val="lvl"/>
          <dgm:resizeHandles val="exact"/>
        </dgm:presLayoutVars>
      </dgm:prSet>
      <dgm:spPr/>
    </dgm:pt>
    <dgm:pt modelId="{9E81A59F-39AF-4281-9A48-65B35D8320A2}" type="pres">
      <dgm:prSet presAssocID="{C747E35A-E63A-429C-9EF5-6BDC7A003508}" presName="Name8" presStyleCnt="0"/>
      <dgm:spPr/>
    </dgm:pt>
    <dgm:pt modelId="{0D6C5919-84CC-47FD-9181-D122AC9D8F28}" type="pres">
      <dgm:prSet presAssocID="{C747E35A-E63A-429C-9EF5-6BDC7A003508}" presName="level" presStyleLbl="node1" presStyleIdx="0" presStyleCnt="3">
        <dgm:presLayoutVars>
          <dgm:chMax val="1"/>
          <dgm:bulletEnabled val="1"/>
        </dgm:presLayoutVars>
      </dgm:prSet>
      <dgm:spPr/>
    </dgm:pt>
    <dgm:pt modelId="{F89464F5-877C-4439-B052-77F604FA0B02}" type="pres">
      <dgm:prSet presAssocID="{C747E35A-E63A-429C-9EF5-6BDC7A003508}" presName="levelTx" presStyleLbl="revTx" presStyleIdx="0" presStyleCnt="0">
        <dgm:presLayoutVars>
          <dgm:chMax val="1"/>
          <dgm:bulletEnabled val="1"/>
        </dgm:presLayoutVars>
      </dgm:prSet>
      <dgm:spPr/>
    </dgm:pt>
    <dgm:pt modelId="{312E6FCD-E02B-42A5-96B6-FD685F479658}" type="pres">
      <dgm:prSet presAssocID="{98B96CA1-47C9-4A1B-8978-AFC0760D70F4}" presName="Name8" presStyleCnt="0"/>
      <dgm:spPr/>
    </dgm:pt>
    <dgm:pt modelId="{90D50FBA-10A0-4D23-8A8B-D4306ABD1E21}" type="pres">
      <dgm:prSet presAssocID="{98B96CA1-47C9-4A1B-8978-AFC0760D70F4}" presName="level" presStyleLbl="node1" presStyleIdx="1" presStyleCnt="3">
        <dgm:presLayoutVars>
          <dgm:chMax val="1"/>
          <dgm:bulletEnabled val="1"/>
        </dgm:presLayoutVars>
      </dgm:prSet>
      <dgm:spPr/>
    </dgm:pt>
    <dgm:pt modelId="{C7B85490-EA87-4CFB-815A-47E2620BB8F8}" type="pres">
      <dgm:prSet presAssocID="{98B96CA1-47C9-4A1B-8978-AFC0760D70F4}" presName="levelTx" presStyleLbl="revTx" presStyleIdx="0" presStyleCnt="0">
        <dgm:presLayoutVars>
          <dgm:chMax val="1"/>
          <dgm:bulletEnabled val="1"/>
        </dgm:presLayoutVars>
      </dgm:prSet>
      <dgm:spPr/>
    </dgm:pt>
    <dgm:pt modelId="{BE5BE371-56E1-4496-8027-3C863E1489C2}" type="pres">
      <dgm:prSet presAssocID="{C5927B16-85B4-44E6-8059-A556FE42A6C8}" presName="Name8" presStyleCnt="0"/>
      <dgm:spPr/>
    </dgm:pt>
    <dgm:pt modelId="{3C176C07-5C41-4E10-9663-FD75E1407C45}" type="pres">
      <dgm:prSet presAssocID="{C5927B16-85B4-44E6-8059-A556FE42A6C8}" presName="level" presStyleLbl="node1" presStyleIdx="2" presStyleCnt="3" custLinFactNeighborX="-22973" custLinFactNeighborY="56329">
        <dgm:presLayoutVars>
          <dgm:chMax val="1"/>
          <dgm:bulletEnabled val="1"/>
        </dgm:presLayoutVars>
      </dgm:prSet>
      <dgm:spPr/>
    </dgm:pt>
    <dgm:pt modelId="{16ED115F-961B-4D10-B628-A98BB77A6B1E}" type="pres">
      <dgm:prSet presAssocID="{C5927B16-85B4-44E6-8059-A556FE42A6C8}" presName="levelTx" presStyleLbl="revTx" presStyleIdx="0" presStyleCnt="0">
        <dgm:presLayoutVars>
          <dgm:chMax val="1"/>
          <dgm:bulletEnabled val="1"/>
        </dgm:presLayoutVars>
      </dgm:prSet>
      <dgm:spPr/>
    </dgm:pt>
  </dgm:ptLst>
  <dgm:cxnLst>
    <dgm:cxn modelId="{6EBD7514-599D-4487-9931-2C3F23D90066}" type="presOf" srcId="{C5927B16-85B4-44E6-8059-A556FE42A6C8}" destId="{16ED115F-961B-4D10-B628-A98BB77A6B1E}" srcOrd="1" destOrd="0" presId="urn:microsoft.com/office/officeart/2005/8/layout/pyramid1"/>
    <dgm:cxn modelId="{B6077D21-692F-4EF7-81DC-3DC0D3469EAA}" type="presOf" srcId="{C5927B16-85B4-44E6-8059-A556FE42A6C8}" destId="{3C176C07-5C41-4E10-9663-FD75E1407C45}" srcOrd="0" destOrd="0" presId="urn:microsoft.com/office/officeart/2005/8/layout/pyramid1"/>
    <dgm:cxn modelId="{A3ECE25D-3C2B-405D-848C-7DF99225DC9F}" type="presOf" srcId="{C747E35A-E63A-429C-9EF5-6BDC7A003508}" destId="{0D6C5919-84CC-47FD-9181-D122AC9D8F28}" srcOrd="0" destOrd="0" presId="urn:microsoft.com/office/officeart/2005/8/layout/pyramid1"/>
    <dgm:cxn modelId="{B120965E-EBF4-44D2-A5C0-6F8C7915AA4D}" type="presOf" srcId="{ADF611BC-3997-462A-8D5C-4EB0EED45AAB}" destId="{EB3A7848-7218-4A53-85E9-A93C90FD1410}" srcOrd="0" destOrd="0" presId="urn:microsoft.com/office/officeart/2005/8/layout/pyramid1"/>
    <dgm:cxn modelId="{4CA3D341-2008-4060-AB25-9855EE1CE43C}" srcId="{ADF611BC-3997-462A-8D5C-4EB0EED45AAB}" destId="{C747E35A-E63A-429C-9EF5-6BDC7A003508}" srcOrd="0" destOrd="0" parTransId="{EA4C89E8-59A5-4CFA-9300-3ECD7C58B74A}" sibTransId="{C2C97D3D-48B0-489C-8C5A-FEC6D3CECB55}"/>
    <dgm:cxn modelId="{FD47C284-FF6A-499F-A082-58E050645EEB}" type="presOf" srcId="{98B96CA1-47C9-4A1B-8978-AFC0760D70F4}" destId="{C7B85490-EA87-4CFB-815A-47E2620BB8F8}" srcOrd="1" destOrd="0" presId="urn:microsoft.com/office/officeart/2005/8/layout/pyramid1"/>
    <dgm:cxn modelId="{90B3DDA7-978D-46D2-A4D7-714F6D7706B5}" srcId="{ADF611BC-3997-462A-8D5C-4EB0EED45AAB}" destId="{C5927B16-85B4-44E6-8059-A556FE42A6C8}" srcOrd="2" destOrd="0" parTransId="{10DA1FE2-16AF-4EFC-A67E-E1552B74A80B}" sibTransId="{9DC03A16-B7E2-4072-A989-1C6F91621A52}"/>
    <dgm:cxn modelId="{E73359CC-EC3D-46BC-B0E2-9852F4336690}" type="presOf" srcId="{C747E35A-E63A-429C-9EF5-6BDC7A003508}" destId="{F89464F5-877C-4439-B052-77F604FA0B02}" srcOrd="1" destOrd="0" presId="urn:microsoft.com/office/officeart/2005/8/layout/pyramid1"/>
    <dgm:cxn modelId="{2DC0E0DB-8AC9-44FA-89C4-6C7A3ED82E00}" type="presOf" srcId="{98B96CA1-47C9-4A1B-8978-AFC0760D70F4}" destId="{90D50FBA-10A0-4D23-8A8B-D4306ABD1E21}" srcOrd="0" destOrd="0" presId="urn:microsoft.com/office/officeart/2005/8/layout/pyramid1"/>
    <dgm:cxn modelId="{E5813ADE-3D76-4884-997D-33EC3CB549FB}" srcId="{ADF611BC-3997-462A-8D5C-4EB0EED45AAB}" destId="{98B96CA1-47C9-4A1B-8978-AFC0760D70F4}" srcOrd="1" destOrd="0" parTransId="{33FA2B4D-C17E-4242-9A58-71D7A07809BA}" sibTransId="{D08259B9-E56D-4572-9A28-718C2FAAF143}"/>
    <dgm:cxn modelId="{0F513B08-AFCC-42A9-B640-9A471A3E9A3C}" type="presParOf" srcId="{EB3A7848-7218-4A53-85E9-A93C90FD1410}" destId="{9E81A59F-39AF-4281-9A48-65B35D8320A2}" srcOrd="0" destOrd="0" presId="urn:microsoft.com/office/officeart/2005/8/layout/pyramid1"/>
    <dgm:cxn modelId="{79AE489C-D2E2-4FA3-AC96-590631F25858}" type="presParOf" srcId="{9E81A59F-39AF-4281-9A48-65B35D8320A2}" destId="{0D6C5919-84CC-47FD-9181-D122AC9D8F28}" srcOrd="0" destOrd="0" presId="urn:microsoft.com/office/officeart/2005/8/layout/pyramid1"/>
    <dgm:cxn modelId="{3912B7E9-04CA-4C9C-A4DA-48948303FFB1}" type="presParOf" srcId="{9E81A59F-39AF-4281-9A48-65B35D8320A2}" destId="{F89464F5-877C-4439-B052-77F604FA0B02}" srcOrd="1" destOrd="0" presId="urn:microsoft.com/office/officeart/2005/8/layout/pyramid1"/>
    <dgm:cxn modelId="{9BAAB120-5992-4A1C-BE64-4CA23C2C15DC}" type="presParOf" srcId="{EB3A7848-7218-4A53-85E9-A93C90FD1410}" destId="{312E6FCD-E02B-42A5-96B6-FD685F479658}" srcOrd="1" destOrd="0" presId="urn:microsoft.com/office/officeart/2005/8/layout/pyramid1"/>
    <dgm:cxn modelId="{1A5B6D01-0481-411F-9CFB-FDBBFEB71C46}" type="presParOf" srcId="{312E6FCD-E02B-42A5-96B6-FD685F479658}" destId="{90D50FBA-10A0-4D23-8A8B-D4306ABD1E21}" srcOrd="0" destOrd="0" presId="urn:microsoft.com/office/officeart/2005/8/layout/pyramid1"/>
    <dgm:cxn modelId="{5B4586A0-D215-4CA7-8298-6B4B9D87F636}" type="presParOf" srcId="{312E6FCD-E02B-42A5-96B6-FD685F479658}" destId="{C7B85490-EA87-4CFB-815A-47E2620BB8F8}" srcOrd="1" destOrd="0" presId="urn:microsoft.com/office/officeart/2005/8/layout/pyramid1"/>
    <dgm:cxn modelId="{CACD0E5B-E2C3-408F-9DE0-885E1EBD00A7}" type="presParOf" srcId="{EB3A7848-7218-4A53-85E9-A93C90FD1410}" destId="{BE5BE371-56E1-4496-8027-3C863E1489C2}" srcOrd="2" destOrd="0" presId="urn:microsoft.com/office/officeart/2005/8/layout/pyramid1"/>
    <dgm:cxn modelId="{02BED912-0476-4F9D-B1E6-2E586FEFD4F4}" type="presParOf" srcId="{BE5BE371-56E1-4496-8027-3C863E1489C2}" destId="{3C176C07-5C41-4E10-9663-FD75E1407C45}" srcOrd="0" destOrd="0" presId="urn:microsoft.com/office/officeart/2005/8/layout/pyramid1"/>
    <dgm:cxn modelId="{6C7E3954-7069-4A49-966E-2B95A0C6E1D6}" type="presParOf" srcId="{BE5BE371-56E1-4496-8027-3C863E1489C2}" destId="{16ED115F-961B-4D10-B628-A98BB77A6B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0A39A-AA6A-44D7-AE03-A6DE8944D172}">
      <dsp:nvSpPr>
        <dsp:cNvPr id="0" name=""/>
        <dsp:cNvSpPr/>
      </dsp:nvSpPr>
      <dsp:spPr>
        <a:xfrm>
          <a:off x="11585" y="544"/>
          <a:ext cx="1784635" cy="8923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endParaRPr lang="en-US" sz="5000" kern="1200"/>
        </a:p>
      </dsp:txBody>
      <dsp:txXfrm>
        <a:off x="37720" y="26679"/>
        <a:ext cx="1732365" cy="840047"/>
      </dsp:txXfrm>
    </dsp:sp>
    <dsp:sp modelId="{4CC92A88-D6D5-4D8E-BFC4-AE857A5E9CA3}">
      <dsp:nvSpPr>
        <dsp:cNvPr id="0" name=""/>
        <dsp:cNvSpPr/>
      </dsp:nvSpPr>
      <dsp:spPr>
        <a:xfrm>
          <a:off x="190048" y="892861"/>
          <a:ext cx="178463" cy="669238"/>
        </a:xfrm>
        <a:custGeom>
          <a:avLst/>
          <a:gdLst/>
          <a:ahLst/>
          <a:cxnLst/>
          <a:rect l="0" t="0" r="0" b="0"/>
          <a:pathLst>
            <a:path>
              <a:moveTo>
                <a:pt x="0" y="0"/>
              </a:moveTo>
              <a:lnTo>
                <a:pt x="0" y="669238"/>
              </a:lnTo>
              <a:lnTo>
                <a:pt x="178463" y="6692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1A35E-03A9-4278-B4E2-95B1CE89083A}">
      <dsp:nvSpPr>
        <dsp:cNvPr id="0" name=""/>
        <dsp:cNvSpPr/>
      </dsp:nvSpPr>
      <dsp:spPr>
        <a:xfrm>
          <a:off x="368512" y="1115941"/>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394647" y="1142076"/>
        <a:ext cx="1375438" cy="840047"/>
      </dsp:txXfrm>
    </dsp:sp>
    <dsp:sp modelId="{76ECD7A7-4FDB-4AEA-91F3-0A111DCA264A}">
      <dsp:nvSpPr>
        <dsp:cNvPr id="0" name=""/>
        <dsp:cNvSpPr/>
      </dsp:nvSpPr>
      <dsp:spPr>
        <a:xfrm>
          <a:off x="190048" y="892861"/>
          <a:ext cx="178463" cy="1784635"/>
        </a:xfrm>
        <a:custGeom>
          <a:avLst/>
          <a:gdLst/>
          <a:ahLst/>
          <a:cxnLst/>
          <a:rect l="0" t="0" r="0" b="0"/>
          <a:pathLst>
            <a:path>
              <a:moveTo>
                <a:pt x="0" y="0"/>
              </a:moveTo>
              <a:lnTo>
                <a:pt x="0" y="1784635"/>
              </a:lnTo>
              <a:lnTo>
                <a:pt x="178463" y="17846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61DEC-3A13-4F2D-BBD1-7BC51B90EE14}">
      <dsp:nvSpPr>
        <dsp:cNvPr id="0" name=""/>
        <dsp:cNvSpPr/>
      </dsp:nvSpPr>
      <dsp:spPr>
        <a:xfrm>
          <a:off x="368512" y="2231338"/>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640"/>
              <a:satOff val="-19136"/>
              <a:lumOff val="1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394647" y="2257473"/>
        <a:ext cx="1375438" cy="840047"/>
      </dsp:txXfrm>
    </dsp:sp>
    <dsp:sp modelId="{CAFA5640-0BA3-4EDB-B835-219B48F0304A}">
      <dsp:nvSpPr>
        <dsp:cNvPr id="0" name=""/>
        <dsp:cNvSpPr/>
      </dsp:nvSpPr>
      <dsp:spPr>
        <a:xfrm>
          <a:off x="2242379" y="544"/>
          <a:ext cx="1784635" cy="892317"/>
        </a:xfrm>
        <a:prstGeom prst="roundRect">
          <a:avLst>
            <a:gd name="adj" fmla="val 10000"/>
          </a:avLst>
        </a:prstGeom>
        <a:solidFill>
          <a:schemeClr val="accent4">
            <a:hueOff val="25919"/>
            <a:satOff val="-57408"/>
            <a:lumOff val="4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endParaRPr lang="en-US" sz="5000" kern="1200"/>
        </a:p>
      </dsp:txBody>
      <dsp:txXfrm>
        <a:off x="2268514" y="26679"/>
        <a:ext cx="1732365" cy="840047"/>
      </dsp:txXfrm>
    </dsp:sp>
    <dsp:sp modelId="{02513406-C724-49D8-962E-63389F773720}">
      <dsp:nvSpPr>
        <dsp:cNvPr id="0" name=""/>
        <dsp:cNvSpPr/>
      </dsp:nvSpPr>
      <dsp:spPr>
        <a:xfrm>
          <a:off x="2420842" y="892861"/>
          <a:ext cx="178463" cy="669238"/>
        </a:xfrm>
        <a:custGeom>
          <a:avLst/>
          <a:gdLst/>
          <a:ahLst/>
          <a:cxnLst/>
          <a:rect l="0" t="0" r="0" b="0"/>
          <a:pathLst>
            <a:path>
              <a:moveTo>
                <a:pt x="0" y="0"/>
              </a:moveTo>
              <a:lnTo>
                <a:pt x="0" y="669238"/>
              </a:lnTo>
              <a:lnTo>
                <a:pt x="178463" y="6692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FAFC8-8F6D-4802-955E-03C1FC3CC18D}">
      <dsp:nvSpPr>
        <dsp:cNvPr id="0" name=""/>
        <dsp:cNvSpPr/>
      </dsp:nvSpPr>
      <dsp:spPr>
        <a:xfrm>
          <a:off x="2599306" y="1115941"/>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7280"/>
              <a:satOff val="-38272"/>
              <a:lumOff val="3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2625441" y="1142076"/>
        <a:ext cx="1375438" cy="840047"/>
      </dsp:txXfrm>
    </dsp:sp>
    <dsp:sp modelId="{AFD97AE4-02AE-4327-A5EC-28536CE38A87}">
      <dsp:nvSpPr>
        <dsp:cNvPr id="0" name=""/>
        <dsp:cNvSpPr/>
      </dsp:nvSpPr>
      <dsp:spPr>
        <a:xfrm>
          <a:off x="2420842" y="892861"/>
          <a:ext cx="178463" cy="1784635"/>
        </a:xfrm>
        <a:custGeom>
          <a:avLst/>
          <a:gdLst/>
          <a:ahLst/>
          <a:cxnLst/>
          <a:rect l="0" t="0" r="0" b="0"/>
          <a:pathLst>
            <a:path>
              <a:moveTo>
                <a:pt x="0" y="0"/>
              </a:moveTo>
              <a:lnTo>
                <a:pt x="0" y="1784635"/>
              </a:lnTo>
              <a:lnTo>
                <a:pt x="178463" y="17846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08AE9-4E79-4DBC-8ED6-3B94C1CE8C40}">
      <dsp:nvSpPr>
        <dsp:cNvPr id="0" name=""/>
        <dsp:cNvSpPr/>
      </dsp:nvSpPr>
      <dsp:spPr>
        <a:xfrm>
          <a:off x="2599306" y="2231338"/>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5919"/>
              <a:satOff val="-57408"/>
              <a:lumOff val="4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2625441" y="2257473"/>
        <a:ext cx="1375438" cy="840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C5919-84CC-47FD-9181-D122AC9D8F28}">
      <dsp:nvSpPr>
        <dsp:cNvPr id="0" name=""/>
        <dsp:cNvSpPr/>
      </dsp:nvSpPr>
      <dsp:spPr>
        <a:xfrm>
          <a:off x="1523999" y="0"/>
          <a:ext cx="1524000" cy="1473200"/>
        </a:xfrm>
        <a:prstGeom prst="trapezoid">
          <a:avLst>
            <a:gd name="adj" fmla="val 51724"/>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1523999" y="0"/>
        <a:ext cx="1524000" cy="1473200"/>
      </dsp:txXfrm>
    </dsp:sp>
    <dsp:sp modelId="{90D50FBA-10A0-4D23-8A8B-D4306ABD1E21}">
      <dsp:nvSpPr>
        <dsp:cNvPr id="0" name=""/>
        <dsp:cNvSpPr/>
      </dsp:nvSpPr>
      <dsp:spPr>
        <a:xfrm>
          <a:off x="761999" y="1473200"/>
          <a:ext cx="3048000" cy="1473200"/>
        </a:xfrm>
        <a:prstGeom prst="trapezoid">
          <a:avLst>
            <a:gd name="adj" fmla="val 51724"/>
          </a:avLst>
        </a:prstGeom>
        <a:solidFill>
          <a:schemeClr val="accent5">
            <a:hueOff val="-4971833"/>
            <a:satOff val="22670"/>
            <a:lumOff val="-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US" sz="6000" kern="1200"/>
        </a:p>
      </dsp:txBody>
      <dsp:txXfrm>
        <a:off x="1295399" y="1473200"/>
        <a:ext cx="1981200" cy="1473200"/>
      </dsp:txXfrm>
    </dsp:sp>
    <dsp:sp modelId="{3C176C07-5C41-4E10-9663-FD75E1407C45}">
      <dsp:nvSpPr>
        <dsp:cNvPr id="0" name=""/>
        <dsp:cNvSpPr/>
      </dsp:nvSpPr>
      <dsp:spPr>
        <a:xfrm>
          <a:off x="0" y="2946400"/>
          <a:ext cx="4572000" cy="1473200"/>
        </a:xfrm>
        <a:prstGeom prst="trapezoid">
          <a:avLst>
            <a:gd name="adj" fmla="val 51724"/>
          </a:avLst>
        </a:prstGeom>
        <a:solidFill>
          <a:schemeClr val="accent5">
            <a:hueOff val="-9943667"/>
            <a:satOff val="45340"/>
            <a:lumOff val="-15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800099" y="2946400"/>
        <a:ext cx="2971800" cy="1473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C73B9B59-B183-4D92-8EE6-315FED2168CD}" type="datetimeFigureOut">
              <a:rPr lang="en-US"/>
              <a:pPr>
                <a:defRPr/>
              </a:pPr>
              <a:t>6/3/2025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9FC937D4-D70A-4D9F-B787-60884E1B03DE}" type="slidenum">
              <a:rPr lang="en-US"/>
              <a:pPr>
                <a:defRPr/>
              </a:pPr>
              <a:t>‹#›</a:t>
            </a:fld>
            <a:endParaRPr lang="en-US"/>
          </a:p>
        </p:txBody>
      </p:sp>
    </p:spTree>
    <p:extLst>
      <p:ext uri="{BB962C8B-B14F-4D97-AF65-F5344CB8AC3E}">
        <p14:creationId xmlns:p14="http://schemas.microsoft.com/office/powerpoint/2010/main" val="2000453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5AE70B9E-8353-4E54-97DF-39271C3FF902}" type="datetimeFigureOut">
              <a:rPr lang="en-US"/>
              <a:pPr>
                <a:defRPr/>
              </a:pPr>
              <a:t>6/3/2025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8A9E349C-BDDF-4BC6-849F-ABE75B63518E}" type="slidenum">
              <a:rPr lang="en-US"/>
              <a:pPr>
                <a:defRPr/>
              </a:pPr>
              <a:t>‹#›</a:t>
            </a:fld>
            <a:endParaRPr lang="en-US"/>
          </a:p>
        </p:txBody>
      </p:sp>
    </p:spTree>
    <p:extLst>
      <p:ext uri="{BB962C8B-B14F-4D97-AF65-F5344CB8AC3E}">
        <p14:creationId xmlns:p14="http://schemas.microsoft.com/office/powerpoint/2010/main" val="23605564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ea typeface="ＭＳ Ｐゴシック"/>
                <a:cs typeface="Calibri"/>
              </a:rPr>
              <a:t> </a:t>
            </a:r>
          </a:p>
        </p:txBody>
      </p:sp>
      <p:sp>
        <p:nvSpPr>
          <p:cNvPr id="4" name="Slide Number Placeholder 3"/>
          <p:cNvSpPr>
            <a:spLocks noGrp="1"/>
          </p:cNvSpPr>
          <p:nvPr>
            <p:ph type="sldNum" sz="quarter" idx="5"/>
          </p:nvPr>
        </p:nvSpPr>
        <p:spPr/>
        <p:txBody>
          <a:bodyPr/>
          <a:lstStyle/>
          <a:p>
            <a:pPr>
              <a:defRPr/>
            </a:pPr>
            <a:fld id="{E48EB148-ED04-4947-A9B6-19109EE1FB88}" type="slidenum">
              <a:rPr lang="en-US"/>
              <a:pPr>
                <a:defRPr/>
              </a:pPr>
              <a:t>1</a:t>
            </a:fld>
            <a:endParaRPr lang="en-US"/>
          </a:p>
        </p:txBody>
      </p:sp>
    </p:spTree>
    <p:extLst>
      <p:ext uri="{BB962C8B-B14F-4D97-AF65-F5344CB8AC3E}">
        <p14:creationId xmlns:p14="http://schemas.microsoft.com/office/powerpoint/2010/main" val="367443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note that supply chain and</a:t>
            </a:r>
            <a:r>
              <a:rPr lang="en-US" baseline="0" dirty="0"/>
              <a:t> procurement issues have slowed this program. But state starts accepting bids on chargers June 23</a:t>
            </a:r>
            <a:r>
              <a:rPr lang="en-US" baseline="30000" dirty="0"/>
              <a:t>rd</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20</a:t>
            </a:fld>
            <a:endParaRPr lang="en-US"/>
          </a:p>
        </p:txBody>
      </p:sp>
    </p:spTree>
    <p:extLst>
      <p:ext uri="{BB962C8B-B14F-4D97-AF65-F5344CB8AC3E}">
        <p14:creationId xmlns:p14="http://schemas.microsoft.com/office/powerpoint/2010/main" val="125917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Green is changes </a:t>
            </a:r>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22</a:t>
            </a:fld>
            <a:endParaRPr lang="en-US"/>
          </a:p>
        </p:txBody>
      </p:sp>
    </p:spTree>
    <p:extLst>
      <p:ext uri="{BB962C8B-B14F-4D97-AF65-F5344CB8AC3E}">
        <p14:creationId xmlns:p14="http://schemas.microsoft.com/office/powerpoint/2010/main" val="245037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note supply chain issues impacted</a:t>
            </a:r>
            <a:r>
              <a:rPr lang="en-US" baseline="0"/>
              <a:t> applications </a:t>
            </a:r>
            <a:endParaRPr lang="en-US"/>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24</a:t>
            </a:fld>
            <a:endParaRPr lang="en-US"/>
          </a:p>
        </p:txBody>
      </p:sp>
    </p:spTree>
    <p:extLst>
      <p:ext uri="{BB962C8B-B14F-4D97-AF65-F5344CB8AC3E}">
        <p14:creationId xmlns:p14="http://schemas.microsoft.com/office/powerpoint/2010/main" val="82463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note supply chain</a:t>
            </a:r>
            <a:r>
              <a:rPr lang="en-US" baseline="0"/>
              <a:t> issues impacted applications </a:t>
            </a:r>
            <a:endParaRPr lang="en-US"/>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28</a:t>
            </a:fld>
            <a:endParaRPr lang="en-US"/>
          </a:p>
        </p:txBody>
      </p:sp>
    </p:spTree>
    <p:extLst>
      <p:ext uri="{BB962C8B-B14F-4D97-AF65-F5344CB8AC3E}">
        <p14:creationId xmlns:p14="http://schemas.microsoft.com/office/powerpoint/2010/main" val="2861822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Tried</a:t>
            </a:r>
            <a:r>
              <a:rPr lang="en-US" baseline="0"/>
              <a:t> to add in more “things” per GO conversation </a:t>
            </a:r>
            <a:endParaRPr lang="en-US"/>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30</a:t>
            </a:fld>
            <a:endParaRPr lang="en-US"/>
          </a:p>
        </p:txBody>
      </p:sp>
    </p:spTree>
    <p:extLst>
      <p:ext uri="{BB962C8B-B14F-4D97-AF65-F5344CB8AC3E}">
        <p14:creationId xmlns:p14="http://schemas.microsoft.com/office/powerpoint/2010/main" val="735162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Tried</a:t>
            </a:r>
            <a:r>
              <a:rPr lang="en-US" baseline="0"/>
              <a:t> to add in more “things” per GO conversation </a:t>
            </a:r>
            <a:endParaRPr lang="en-US"/>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31</a:t>
            </a:fld>
            <a:endParaRPr lang="en-US"/>
          </a:p>
        </p:txBody>
      </p:sp>
    </p:spTree>
    <p:extLst>
      <p:ext uri="{BB962C8B-B14F-4D97-AF65-F5344CB8AC3E}">
        <p14:creationId xmlns:p14="http://schemas.microsoft.com/office/powerpoint/2010/main" val="3551566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Tried</a:t>
            </a:r>
            <a:r>
              <a:rPr lang="en-US" baseline="0"/>
              <a:t> to add in more “things” per GO conversation </a:t>
            </a:r>
            <a:endParaRPr lang="en-US"/>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32</a:t>
            </a:fld>
            <a:endParaRPr lang="en-US"/>
          </a:p>
        </p:txBody>
      </p:sp>
    </p:spTree>
    <p:extLst>
      <p:ext uri="{BB962C8B-B14F-4D97-AF65-F5344CB8AC3E}">
        <p14:creationId xmlns:p14="http://schemas.microsoft.com/office/powerpoint/2010/main" val="3466398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ea typeface="ＭＳ Ｐゴシック"/>
                <a:cs typeface="Calibri"/>
              </a:rPr>
              <a:t> </a:t>
            </a:r>
          </a:p>
        </p:txBody>
      </p:sp>
      <p:sp>
        <p:nvSpPr>
          <p:cNvPr id="4" name="Slide Number Placeholder 3"/>
          <p:cNvSpPr>
            <a:spLocks noGrp="1"/>
          </p:cNvSpPr>
          <p:nvPr>
            <p:ph type="sldNum" sz="quarter" idx="5"/>
          </p:nvPr>
        </p:nvSpPr>
        <p:spPr/>
        <p:txBody>
          <a:bodyPr/>
          <a:lstStyle/>
          <a:p>
            <a:pPr>
              <a:defRPr/>
            </a:pPr>
            <a:fld id="{E48EB148-ED04-4947-A9B6-19109EE1FB88}" type="slidenum">
              <a:rPr lang="en-US"/>
              <a:pPr>
                <a:defRPr/>
              </a:pPr>
              <a:t>34</a:t>
            </a:fld>
            <a:endParaRPr lang="en-US"/>
          </a:p>
        </p:txBody>
      </p:sp>
    </p:spTree>
    <p:extLst>
      <p:ext uri="{BB962C8B-B14F-4D97-AF65-F5344CB8AC3E}">
        <p14:creationId xmlns:p14="http://schemas.microsoft.com/office/powerpoint/2010/main" val="76941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5</a:t>
            </a:fld>
            <a:endParaRPr lang="en-US"/>
          </a:p>
        </p:txBody>
      </p:sp>
    </p:spTree>
    <p:extLst>
      <p:ext uri="{BB962C8B-B14F-4D97-AF65-F5344CB8AC3E}">
        <p14:creationId xmlns:p14="http://schemas.microsoft.com/office/powerpoint/2010/main" val="92840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Trying to drive people the statistics page of charge up website </a:t>
            </a:r>
          </a:p>
          <a:p>
            <a:r>
              <a:rPr lang="en-US"/>
              <a:t>JK updated 5/20.</a:t>
            </a:r>
          </a:p>
          <a:p>
            <a:endParaRPr lang="en-US"/>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7</a:t>
            </a:fld>
            <a:endParaRPr lang="en-US"/>
          </a:p>
        </p:txBody>
      </p:sp>
    </p:spTree>
    <p:extLst>
      <p:ext uri="{BB962C8B-B14F-4D97-AF65-F5344CB8AC3E}">
        <p14:creationId xmlns:p14="http://schemas.microsoft.com/office/powerpoint/2010/main" val="312030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note we are working to</a:t>
            </a:r>
            <a:r>
              <a:rPr lang="en-US" baseline="0"/>
              <a:t> provide an example of such notice </a:t>
            </a:r>
          </a:p>
          <a:p>
            <a:r>
              <a:rPr lang="en-US"/>
              <a:t>The MSRP cap </a:t>
            </a:r>
            <a:r>
              <a:rPr lang="en-US" b="1"/>
              <a:t>will</a:t>
            </a:r>
            <a:r>
              <a:rPr lang="en-US"/>
              <a:t> include all line items on the purchase or lease agreement which relate to the value of the vehicle itself (including but not limited to battery upgrades, autonomous upgrades, wheel and tire packages, audio, and infotainment system). </a:t>
            </a:r>
          </a:p>
          <a:p>
            <a:r>
              <a:rPr lang="en-US"/>
              <a:t>The MSRP cap will </a:t>
            </a:r>
            <a:r>
              <a:rPr lang="en-US" b="1"/>
              <a:t>not</a:t>
            </a:r>
            <a:r>
              <a:rPr lang="en-US"/>
              <a:t> include maintenance or vehicle care packages, additional vehicle accessories (i.e. first aid kits, floor mats, cargo nets, etc.), destination and delivery charges, tax, registration fees, title fees, and documentation fees since these line items do not relate to the value of the vehicle itself, but rather to the logistics, care, and maintenance of the vehicle. </a:t>
            </a:r>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8</a:t>
            </a:fld>
            <a:endParaRPr lang="en-US"/>
          </a:p>
        </p:txBody>
      </p:sp>
    </p:spTree>
    <p:extLst>
      <p:ext uri="{BB962C8B-B14F-4D97-AF65-F5344CB8AC3E}">
        <p14:creationId xmlns:p14="http://schemas.microsoft.com/office/powerpoint/2010/main" val="345792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note we are working to</a:t>
            </a:r>
            <a:r>
              <a:rPr lang="en-US" baseline="0"/>
              <a:t> provide an example of such notice </a:t>
            </a:r>
          </a:p>
          <a:p>
            <a:r>
              <a:rPr lang="en-US"/>
              <a:t>The MSRP cap </a:t>
            </a:r>
            <a:r>
              <a:rPr lang="en-US" b="1"/>
              <a:t>will</a:t>
            </a:r>
            <a:r>
              <a:rPr lang="en-US"/>
              <a:t> include all line items on the purchase or lease agreement which relate to the value of the vehicle itself (including but not limited to battery upgrades, autonomous upgrades, wheel and tire packages, audio, and infotainment system). </a:t>
            </a:r>
          </a:p>
          <a:p>
            <a:r>
              <a:rPr lang="en-US"/>
              <a:t>The MSRP cap will </a:t>
            </a:r>
            <a:r>
              <a:rPr lang="en-US" b="1"/>
              <a:t>not</a:t>
            </a:r>
            <a:r>
              <a:rPr lang="en-US"/>
              <a:t> include maintenance or vehicle care packages, additional vehicle accessories (i.e. first aid kits, floor mats, cargo nets, etc.), destination and delivery charges, tax, registration fees, title fees, and documentation fees since these line items do not relate to the value of the vehicle itself, but rather to the logistics, care, and maintenance of the vehicle. </a:t>
            </a:r>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11</a:t>
            </a:fld>
            <a:endParaRPr lang="en-US"/>
          </a:p>
        </p:txBody>
      </p:sp>
    </p:spTree>
    <p:extLst>
      <p:ext uri="{BB962C8B-B14F-4D97-AF65-F5344CB8AC3E}">
        <p14:creationId xmlns:p14="http://schemas.microsoft.com/office/powerpoint/2010/main" val="300650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12</a:t>
            </a:fld>
            <a:endParaRPr lang="en-US"/>
          </a:p>
        </p:txBody>
      </p:sp>
    </p:spTree>
    <p:extLst>
      <p:ext uri="{BB962C8B-B14F-4D97-AF65-F5344CB8AC3E}">
        <p14:creationId xmlns:p14="http://schemas.microsoft.com/office/powerpoint/2010/main" val="57765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Trying to drive people the statistics page of charge up website </a:t>
            </a:r>
            <a:endParaRPr lang="en-US"/>
          </a:p>
          <a:p>
            <a:r>
              <a:rPr lang="en-US" dirty="0">
                <a:cs typeface="Calibri"/>
              </a:rPr>
              <a:t>JK updated 5/22/24</a:t>
            </a:r>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14</a:t>
            </a:fld>
            <a:endParaRPr lang="en-US"/>
          </a:p>
        </p:txBody>
      </p:sp>
    </p:spTree>
    <p:extLst>
      <p:ext uri="{BB962C8B-B14F-4D97-AF65-F5344CB8AC3E}">
        <p14:creationId xmlns:p14="http://schemas.microsoft.com/office/powerpoint/2010/main" val="391756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Changes to programs</a:t>
            </a:r>
            <a:r>
              <a:rPr lang="en-US" baseline="0"/>
              <a:t> are in green </a:t>
            </a:r>
            <a:endParaRPr lang="en-US"/>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15</a:t>
            </a:fld>
            <a:endParaRPr lang="en-US"/>
          </a:p>
        </p:txBody>
      </p:sp>
    </p:spTree>
    <p:extLst>
      <p:ext uri="{BB962C8B-B14F-4D97-AF65-F5344CB8AC3E}">
        <p14:creationId xmlns:p14="http://schemas.microsoft.com/office/powerpoint/2010/main" val="389399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Changes to programs are in green </a:t>
            </a:r>
          </a:p>
        </p:txBody>
      </p:sp>
      <p:sp>
        <p:nvSpPr>
          <p:cNvPr id="4" name="Slide Number Placeholder 3"/>
          <p:cNvSpPr>
            <a:spLocks noGrp="1"/>
          </p:cNvSpPr>
          <p:nvPr>
            <p:ph type="sldNum" sz="quarter" idx="10"/>
          </p:nvPr>
        </p:nvSpPr>
        <p:spPr/>
        <p:txBody>
          <a:bodyPr/>
          <a:lstStyle/>
          <a:p>
            <a:pPr>
              <a:defRPr/>
            </a:pPr>
            <a:fld id="{8A9E349C-BDDF-4BC6-849F-ABE75B63518E}" type="slidenum">
              <a:rPr lang="en-US" smtClean="0"/>
              <a:pPr>
                <a:defRPr/>
              </a:pPr>
              <a:t>16</a:t>
            </a:fld>
            <a:endParaRPr lang="en-US"/>
          </a:p>
        </p:txBody>
      </p:sp>
    </p:spTree>
    <p:extLst>
      <p:ext uri="{BB962C8B-B14F-4D97-AF65-F5344CB8AC3E}">
        <p14:creationId xmlns:p14="http://schemas.microsoft.com/office/powerpoint/2010/main" val="1503041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0" y="295369"/>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362294"/>
            <a:ext cx="7772400" cy="1470025"/>
          </a:xfrm>
          <a:prstGeom prst="rect">
            <a:avLst/>
          </a:prstGeo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B91DA7B6-A740-4B22-A55C-CD7EA8B58A80}" type="datetime1">
              <a:rPr lang="en-US" smtClean="0"/>
              <a:t>6/3/2025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www.nj.gov/bpu</a:t>
            </a:r>
          </a:p>
        </p:txBody>
      </p:sp>
      <p:sp>
        <p:nvSpPr>
          <p:cNvPr id="8" name="Slide Number Placeholder 5"/>
          <p:cNvSpPr>
            <a:spLocks noGrp="1"/>
          </p:cNvSpPr>
          <p:nvPr>
            <p:ph type="sldNum" sz="quarter" idx="12"/>
          </p:nvPr>
        </p:nvSpPr>
        <p:spPr/>
        <p:txBody>
          <a:bodyPr/>
          <a:lstStyle>
            <a:lvl1pPr>
              <a:defRPr/>
            </a:lvl1pPr>
          </a:lstStyle>
          <a:p>
            <a:pPr>
              <a:defRPr/>
            </a:pPr>
            <a:fld id="{6394E1E7-201A-475B-BC54-138A97EDB787}" type="slidenum">
              <a:rPr lang="en-US"/>
              <a:pPr>
                <a:defRPr/>
              </a:pPr>
              <a:t>‹#›</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039" b="31845"/>
          <a:stretch/>
        </p:blipFill>
        <p:spPr>
          <a:xfrm>
            <a:off x="457246" y="5791200"/>
            <a:ext cx="3200401" cy="545308"/>
          </a:xfrm>
          <a:prstGeom prst="rect">
            <a:avLst/>
          </a:prstGeom>
        </p:spPr>
      </p:pic>
    </p:spTree>
    <p:extLst>
      <p:ext uri="{BB962C8B-B14F-4D97-AF65-F5344CB8AC3E}">
        <p14:creationId xmlns:p14="http://schemas.microsoft.com/office/powerpoint/2010/main" val="196703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492128"/>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4" name="Chart 9"/>
          <p:cNvGraphicFramePr>
            <a:graphicFrameLocks/>
          </p:cNvGraphicFramePr>
          <p:nvPr/>
        </p:nvGraphicFramePr>
        <p:xfrm>
          <a:off x="1168402" y="1625600"/>
          <a:ext cx="6731000" cy="3759200"/>
        </p:xfrm>
        <a:graphic>
          <a:graphicData uri="http://schemas.openxmlformats.org/presentationml/2006/ole">
            <mc:AlternateContent xmlns:mc="http://schemas.openxmlformats.org/markup-compatibility/2006">
              <mc:Choice xmlns:v="urn:schemas-microsoft-com:vml" Requires="v">
                <p:oleObj r:id="rId2" imgW="6730567" imgH="3755461" progId="Excel.Chart.8">
                  <p:embed/>
                </p:oleObj>
              </mc:Choice>
              <mc:Fallback>
                <p:oleObj r:id="rId2" imgW="6730567" imgH="3755461" progId="Excel.Chart.8">
                  <p:embed/>
                  <p:pic>
                    <p:nvPicPr>
                      <p:cNvPr id="4" name="Chart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2" y="1625600"/>
                        <a:ext cx="6731000" cy="375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E64C6A90-C606-485D-BFEC-C66AD245E01C}" type="slidenum">
              <a:rPr lang="en-US"/>
              <a:pPr>
                <a:defRPr/>
              </a:pPr>
              <a:t>‹#›</a:t>
            </a:fld>
            <a:endParaRPr lang="en-US"/>
          </a:p>
        </p:txBody>
      </p:sp>
      <p:sp>
        <p:nvSpPr>
          <p:cNvPr id="7" name="Date Placeholder 3"/>
          <p:cNvSpPr>
            <a:spLocks noGrp="1"/>
          </p:cNvSpPr>
          <p:nvPr>
            <p:ph type="dt" sz="half" idx="11"/>
          </p:nvPr>
        </p:nvSpPr>
        <p:spPr>
          <a:xfrm>
            <a:off x="457200" y="6356444"/>
            <a:ext cx="2133600" cy="365125"/>
          </a:xfrm>
          <a:prstGeom prst="rect">
            <a:avLst/>
          </a:prstGeom>
        </p:spPr>
        <p:txBody>
          <a:bodyPr anchor="ctr"/>
          <a:lstStyle>
            <a:lvl1pPr>
              <a:defRPr sz="1200">
                <a:solidFill>
                  <a:srgbClr val="898FBA"/>
                </a:solidFill>
              </a:defRPr>
            </a:lvl1pPr>
          </a:lstStyle>
          <a:p>
            <a:pPr>
              <a:defRPr/>
            </a:pPr>
            <a:fld id="{3C511716-8F66-47BE-90DD-4518144A7F66}" type="datetime1">
              <a:rPr lang="en-US" smtClean="0"/>
              <a:t>6/3/2025</a:t>
            </a:fld>
            <a:endParaRPr lang="en-US"/>
          </a:p>
        </p:txBody>
      </p:sp>
    </p:spTree>
    <p:extLst>
      <p:ext uri="{BB962C8B-B14F-4D97-AF65-F5344CB8AC3E}">
        <p14:creationId xmlns:p14="http://schemas.microsoft.com/office/powerpoint/2010/main" val="240558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4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DF27276-94DC-4709-A57E-4388CAB6B017}" type="slidenum">
              <a:rPr lang="en-US"/>
              <a:pPr>
                <a:defRPr/>
              </a:pPr>
              <a:t>‹#›</a:t>
            </a:fld>
            <a:endParaRPr lang="en-US"/>
          </a:p>
        </p:txBody>
      </p:sp>
      <p:sp>
        <p:nvSpPr>
          <p:cNvPr id="7" name="Date Placeholder 3"/>
          <p:cNvSpPr>
            <a:spLocks noGrp="1"/>
          </p:cNvSpPr>
          <p:nvPr>
            <p:ph type="dt" sz="half" idx="11"/>
          </p:nvPr>
        </p:nvSpPr>
        <p:spPr>
          <a:xfrm>
            <a:off x="457200" y="6356444"/>
            <a:ext cx="2133600" cy="365125"/>
          </a:xfrm>
          <a:prstGeom prst="rect">
            <a:avLst/>
          </a:prstGeom>
        </p:spPr>
        <p:txBody>
          <a:bodyPr anchor="ctr"/>
          <a:lstStyle>
            <a:lvl1pPr>
              <a:defRPr sz="1200">
                <a:solidFill>
                  <a:srgbClr val="898FBA"/>
                </a:solidFill>
              </a:defRPr>
            </a:lvl1pPr>
          </a:lstStyle>
          <a:p>
            <a:pPr>
              <a:defRPr/>
            </a:pPr>
            <a:fld id="{C438548B-63F6-4D17-A36F-FEB7E7D54384}" type="datetime1">
              <a:rPr lang="en-US" smtClean="0"/>
              <a:t>6/3/2025</a:t>
            </a:fld>
            <a:endParaRPr lang="en-US"/>
          </a:p>
        </p:txBody>
      </p:sp>
    </p:spTree>
    <p:extLst>
      <p:ext uri="{BB962C8B-B14F-4D97-AF65-F5344CB8AC3E}">
        <p14:creationId xmlns:p14="http://schemas.microsoft.com/office/powerpoint/2010/main" val="1073706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09601"/>
            <a:ext cx="5486400" cy="38131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062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57B5306-24BB-4513-BC32-4D8608A662C5}" type="slidenum">
              <a:rPr lang="en-US"/>
              <a:pPr>
                <a:defRPr/>
              </a:pPr>
              <a:t>‹#›</a:t>
            </a:fld>
            <a:endParaRPr lang="en-US"/>
          </a:p>
        </p:txBody>
      </p:sp>
      <p:sp>
        <p:nvSpPr>
          <p:cNvPr id="7" name="Date Placeholder 3"/>
          <p:cNvSpPr>
            <a:spLocks noGrp="1"/>
          </p:cNvSpPr>
          <p:nvPr>
            <p:ph type="dt" sz="half" idx="11"/>
          </p:nvPr>
        </p:nvSpPr>
        <p:spPr>
          <a:xfrm>
            <a:off x="457200" y="6356444"/>
            <a:ext cx="2133600" cy="365125"/>
          </a:xfrm>
          <a:prstGeom prst="rect">
            <a:avLst/>
          </a:prstGeom>
        </p:spPr>
        <p:txBody>
          <a:bodyPr anchor="ctr"/>
          <a:lstStyle>
            <a:lvl1pPr>
              <a:defRPr sz="1200">
                <a:solidFill>
                  <a:srgbClr val="898FBA"/>
                </a:solidFill>
              </a:defRPr>
            </a:lvl1pPr>
          </a:lstStyle>
          <a:p>
            <a:pPr>
              <a:defRPr/>
            </a:pPr>
            <a:fld id="{99CC533D-4C71-47BC-B9E6-F62676F3C238}" type="datetime1">
              <a:rPr lang="en-US" smtClean="0"/>
              <a:t>6/3/2025</a:t>
            </a:fld>
            <a:endParaRPr lang="en-US"/>
          </a:p>
        </p:txBody>
      </p:sp>
    </p:spTree>
    <p:extLst>
      <p:ext uri="{BB962C8B-B14F-4D97-AF65-F5344CB8AC3E}">
        <p14:creationId xmlns:p14="http://schemas.microsoft.com/office/powerpoint/2010/main" val="165343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ECE1AB8-DAA3-440A-BD4B-2BB425B7149C}" type="slidenum">
              <a:rPr lang="en-US"/>
              <a:pPr>
                <a:defRPr/>
              </a:pPr>
              <a:t>‹#›</a:t>
            </a:fld>
            <a:endParaRPr lang="en-US"/>
          </a:p>
        </p:txBody>
      </p:sp>
      <p:sp>
        <p:nvSpPr>
          <p:cNvPr id="6" name="Date Placeholder 3"/>
          <p:cNvSpPr>
            <a:spLocks noGrp="1"/>
          </p:cNvSpPr>
          <p:nvPr>
            <p:ph type="dt" sz="half" idx="10"/>
          </p:nvPr>
        </p:nvSpPr>
        <p:spPr>
          <a:xfrm>
            <a:off x="457200" y="6356444"/>
            <a:ext cx="2133600" cy="365125"/>
          </a:xfrm>
          <a:prstGeom prst="rect">
            <a:avLst/>
          </a:prstGeom>
        </p:spPr>
        <p:txBody>
          <a:bodyPr anchor="ctr"/>
          <a:lstStyle>
            <a:lvl1pPr>
              <a:defRPr sz="1200">
                <a:solidFill>
                  <a:srgbClr val="898FBA"/>
                </a:solidFill>
              </a:defRPr>
            </a:lvl1pPr>
          </a:lstStyle>
          <a:p>
            <a:pPr>
              <a:defRPr/>
            </a:pPr>
            <a:fld id="{6600C6C5-2F09-4CD8-9F0B-FF2989A9A170}" type="datetime1">
              <a:rPr lang="en-US" smtClean="0"/>
              <a:t>6/3/2025</a:t>
            </a:fld>
            <a:endParaRPr lang="en-US"/>
          </a:p>
        </p:txBody>
      </p:sp>
    </p:spTree>
    <p:extLst>
      <p:ext uri="{BB962C8B-B14F-4D97-AF65-F5344CB8AC3E}">
        <p14:creationId xmlns:p14="http://schemas.microsoft.com/office/powerpoint/2010/main" val="309862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4186238"/>
            <a:ext cx="9144000" cy="1300162"/>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61856" y="685894"/>
            <a:ext cx="7772400" cy="1470025"/>
          </a:xfrm>
        </p:spPr>
        <p:txBody>
          <a:bodyPr/>
          <a:lstStyle/>
          <a:p>
            <a:r>
              <a:rPr lang="en-US"/>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lvl1pPr>
          </a:lstStyle>
          <a:p>
            <a:pPr>
              <a:defRPr/>
            </a:pPr>
            <a:fld id="{22E50E84-E608-49FC-894A-0FECC615FE50}" type="datetime1">
              <a:rPr lang="en-US" smtClean="0"/>
              <a:t>6/3/2025</a:t>
            </a:fld>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246"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12700" y="457294"/>
            <a:ext cx="9144000" cy="1300163"/>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85800" y="378628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5800" y="228609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F2D24DE0-AEE6-4714-8C7C-3F8C3AFDD52A}" type="datetime1">
              <a:rPr lang="en-US" smtClean="0"/>
              <a:t>6/3/2025</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a:t>www.nj.gov/bpu</a:t>
            </a:r>
          </a:p>
        </p:txBody>
      </p:sp>
      <p:sp>
        <p:nvSpPr>
          <p:cNvPr id="10" name="Slide Number Placeholder 5"/>
          <p:cNvSpPr>
            <a:spLocks noGrp="1"/>
          </p:cNvSpPr>
          <p:nvPr>
            <p:ph type="sldNum" sz="quarter" idx="12"/>
          </p:nvPr>
        </p:nvSpPr>
        <p:spPr/>
        <p:txBody>
          <a:bodyPr/>
          <a:lstStyle>
            <a:lvl1pPr>
              <a:defRPr/>
            </a:lvl1pPr>
          </a:lstStyle>
          <a:p>
            <a:pPr>
              <a:defRPr/>
            </a:pPr>
            <a:fld id="{BD5B8219-A66B-45BB-A158-9C3694CE90BB}" type="slidenum">
              <a:rPr lang="en-US"/>
              <a:pPr>
                <a:defRPr/>
              </a:pPr>
              <a:t>‹#›</a:t>
            </a:fld>
            <a:endParaRPr lang="en-US"/>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247" y="5791200"/>
            <a:ext cx="3200401" cy="545308"/>
          </a:xfrm>
          <a:prstGeom prst="rect">
            <a:avLst/>
          </a:prstGeom>
        </p:spPr>
      </p:pic>
    </p:spTree>
    <p:extLst>
      <p:ext uri="{BB962C8B-B14F-4D97-AF65-F5344CB8AC3E}">
        <p14:creationId xmlns:p14="http://schemas.microsoft.com/office/powerpoint/2010/main" val="2155262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FFE3E393-60F6-4612-8FB5-4F3506215FC7}" type="slidenum">
              <a:rPr lang="en-US"/>
              <a:pPr>
                <a:defRPr/>
              </a:pPr>
              <a:t>‹#›</a:t>
            </a:fld>
            <a:endParaRPr lang="en-US"/>
          </a:p>
        </p:txBody>
      </p:sp>
      <p:sp>
        <p:nvSpPr>
          <p:cNvPr id="5" name="Footer Placeholder 4"/>
          <p:cNvSpPr>
            <a:spLocks noGrp="1"/>
          </p:cNvSpPr>
          <p:nvPr>
            <p:ph type="ftr" sz="quarter" idx="3"/>
          </p:nvPr>
        </p:nvSpPr>
        <p:spPr>
          <a:xfrm>
            <a:off x="3124200" y="6356444"/>
            <a:ext cx="2895600" cy="365125"/>
          </a:xfrm>
          <a:prstGeom prst="rect">
            <a:avLst/>
          </a:prstGeom>
        </p:spPr>
        <p:txBody>
          <a:bodyPr anchor="ctr"/>
          <a:lstStyle>
            <a:lvl1pPr algn="ctr">
              <a:defRPr sz="1200">
                <a:solidFill>
                  <a:srgbClr val="898FBA"/>
                </a:solidFill>
              </a:defRPr>
            </a:lvl1pPr>
          </a:lstStyle>
          <a:p>
            <a:pPr>
              <a:defRPr/>
            </a:pPr>
            <a:r>
              <a:rPr lang="en-US"/>
              <a:t>www.nj.gov/bpu</a:t>
            </a:r>
          </a:p>
        </p:txBody>
      </p:sp>
    </p:spTree>
    <p:extLst>
      <p:ext uri="{BB962C8B-B14F-4D97-AF65-F5344CB8AC3E}">
        <p14:creationId xmlns:p14="http://schemas.microsoft.com/office/powerpoint/2010/main" val="128801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444"/>
            <a:ext cx="2895600" cy="365125"/>
          </a:xfrm>
          <a:prstGeom prst="rect">
            <a:avLst/>
          </a:prstGeom>
        </p:spPr>
        <p:txBody>
          <a:bodyPr/>
          <a:lstStyle>
            <a:lvl1pPr fontAlgn="auto">
              <a:spcBef>
                <a:spcPts val="0"/>
              </a:spcBef>
              <a:spcAft>
                <a:spcPts val="0"/>
              </a:spcAft>
              <a:defRPr>
                <a:latin typeface="Arial" panose="020B0604020202020204" pitchFamily="34" charset="0"/>
                <a:cs typeface="Arial" panose="020B0604020202020204" pitchFamily="34" charset="0"/>
              </a:defRPr>
            </a:lvl1pPr>
          </a:lstStyle>
          <a:p>
            <a:pPr>
              <a:defRPr/>
            </a:pPr>
            <a:r>
              <a:rPr lang="en-US"/>
              <a:t>www.nj.gov/bpu</a:t>
            </a:r>
          </a:p>
        </p:txBody>
      </p:sp>
      <p:sp>
        <p:nvSpPr>
          <p:cNvPr id="7" name="Slide Number Placeholder 6"/>
          <p:cNvSpPr>
            <a:spLocks noGrp="1"/>
          </p:cNvSpPr>
          <p:nvPr>
            <p:ph type="sldNum" sz="quarter" idx="12"/>
          </p:nvPr>
        </p:nvSpPr>
        <p:spPr/>
        <p:txBody>
          <a:bodyPr/>
          <a:lstStyle>
            <a:lvl1pPr>
              <a:defRPr/>
            </a:lvl1pPr>
          </a:lstStyle>
          <a:p>
            <a:pPr>
              <a:defRPr/>
            </a:pPr>
            <a:fld id="{945B8AE8-448B-40DB-93C9-5B41454D516D}" type="slidenum">
              <a:rPr lang="en-US"/>
              <a:pPr>
                <a:defRPr/>
              </a:pPr>
              <a:t>‹#›</a:t>
            </a:fld>
            <a:endParaRPr lang="en-US"/>
          </a:p>
        </p:txBody>
      </p:sp>
    </p:spTree>
    <p:extLst>
      <p:ext uri="{BB962C8B-B14F-4D97-AF65-F5344CB8AC3E}">
        <p14:creationId xmlns:p14="http://schemas.microsoft.com/office/powerpoint/2010/main" val="3488411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2" y="1524000"/>
            <a:ext cx="3008313" cy="1130300"/>
          </a:xfr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3962400" y="273144"/>
            <a:ext cx="4724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2" y="2743294"/>
            <a:ext cx="3008313" cy="3395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F3715B1-6467-4C62-96D0-57D4E60390BA}" type="slidenum">
              <a:rPr lang="en-US"/>
              <a:pPr>
                <a:defRPr/>
              </a:pPr>
              <a:t>‹#›</a:t>
            </a:fld>
            <a:endParaRPr lang="en-US"/>
          </a:p>
        </p:txBody>
      </p:sp>
      <p:sp>
        <p:nvSpPr>
          <p:cNvPr id="6" name="Footer Placeholder 4"/>
          <p:cNvSpPr>
            <a:spLocks noGrp="1"/>
          </p:cNvSpPr>
          <p:nvPr>
            <p:ph type="ftr" sz="quarter" idx="3"/>
          </p:nvPr>
        </p:nvSpPr>
        <p:spPr>
          <a:xfrm>
            <a:off x="3124200" y="6356444"/>
            <a:ext cx="2895600" cy="365125"/>
          </a:xfrm>
          <a:prstGeom prst="rect">
            <a:avLst/>
          </a:prstGeom>
        </p:spPr>
        <p:txBody>
          <a:bodyPr anchor="ctr"/>
          <a:lstStyle>
            <a:lvl1pPr algn="ctr">
              <a:defRPr sz="1200">
                <a:solidFill>
                  <a:srgbClr val="898FBA"/>
                </a:solidFill>
              </a:defRPr>
            </a:lvl1pPr>
          </a:lstStyle>
          <a:p>
            <a:pPr>
              <a:defRPr/>
            </a:pPr>
            <a:r>
              <a:rPr lang="en-US"/>
              <a:t>www.nj.gov/bpu</a:t>
            </a:r>
          </a:p>
        </p:txBody>
      </p:sp>
    </p:spTree>
    <p:extLst>
      <p:ext uri="{BB962C8B-B14F-4D97-AF65-F5344CB8AC3E}">
        <p14:creationId xmlns:p14="http://schemas.microsoft.com/office/powerpoint/2010/main" val="61738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p>
            <a:r>
              <a:rPr lang="en-US">
                <a:solidFill>
                  <a:srgbClr val="000000">
                    <a:tint val="75000"/>
                  </a:srgbClr>
                </a:solidFill>
              </a:rPr>
              <a:t>NJ BPU Stakeholder Meeting </a:t>
            </a:r>
          </a:p>
        </p:txBody>
      </p:sp>
      <p:sp>
        <p:nvSpPr>
          <p:cNvPr id="5" name="Slide Number Placeholder 4"/>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8526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0" y="295369"/>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2"/>
          <p:cNvSpPr>
            <a:spLocks noGrp="1"/>
          </p:cNvSpPr>
          <p:nvPr>
            <p:ph type="pic" idx="1"/>
          </p:nvPr>
        </p:nvSpPr>
        <p:spPr>
          <a:xfrm>
            <a:off x="-32982" y="1849376"/>
            <a:ext cx="9176982" cy="381317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5105400" y="1600200"/>
            <a:ext cx="3352800" cy="3048000"/>
          </a:xfrm>
          <a:prstGeom prst="rect">
            <a:avLst/>
          </a:prstGeom>
          <a:solidFill>
            <a:srgbClr val="95C9FD">
              <a:alpha val="54902"/>
            </a:srgbClr>
          </a:solidFill>
        </p:spPr>
        <p:txBody>
          <a:bodyPr/>
          <a:lstStyle>
            <a:lvl1pPr algn="l">
              <a:defRPr b="1" cap="all" baseline="0">
                <a:solidFill>
                  <a:schemeClr val="bg1"/>
                </a:solidFill>
                <a:latin typeface="+mn-lt"/>
              </a:defRPr>
            </a:lvl1p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fld id="{5219FA22-7C81-4FCA-8996-695A0152D6B9}" type="datetime1">
              <a:rPr lang="en-US" smtClean="0"/>
              <a:t>6/3/2025</a:t>
            </a:fld>
            <a:endParaRPr lang="en-US"/>
          </a:p>
        </p:txBody>
      </p:sp>
      <p:sp>
        <p:nvSpPr>
          <p:cNvPr id="7" name="Footer Placeholder 3"/>
          <p:cNvSpPr>
            <a:spLocks noGrp="1"/>
          </p:cNvSpPr>
          <p:nvPr>
            <p:ph type="ftr" sz="quarter" idx="11"/>
          </p:nvPr>
        </p:nvSpPr>
        <p:spPr/>
        <p:txBody>
          <a:bodyPr/>
          <a:lstStyle>
            <a:lvl1pPr>
              <a:defRPr/>
            </a:lvl1pPr>
          </a:lstStyle>
          <a:p>
            <a:pPr>
              <a:defRPr/>
            </a:pPr>
            <a:r>
              <a:rPr lang="en-US"/>
              <a:t>www.nj.gov/bpu</a:t>
            </a:r>
          </a:p>
        </p:txBody>
      </p:sp>
      <p:sp>
        <p:nvSpPr>
          <p:cNvPr id="9" name="Slide Number Placeholder 4"/>
          <p:cNvSpPr>
            <a:spLocks noGrp="1"/>
          </p:cNvSpPr>
          <p:nvPr>
            <p:ph type="sldNum" sz="quarter" idx="12"/>
          </p:nvPr>
        </p:nvSpPr>
        <p:spPr/>
        <p:txBody>
          <a:bodyPr/>
          <a:lstStyle>
            <a:lvl1pPr>
              <a:defRPr/>
            </a:lvl1pPr>
          </a:lstStyle>
          <a:p>
            <a:pPr>
              <a:defRPr/>
            </a:pPr>
            <a:fld id="{C5E62A1D-9A36-4C9C-9E9D-D3E20A6361F0}" type="slidenum">
              <a:rPr lang="en-US"/>
              <a:pPr>
                <a:defRPr/>
              </a:pPr>
              <a:t>‹#›</a:t>
            </a:fld>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7039" b="31845"/>
          <a:stretch/>
        </p:blipFill>
        <p:spPr>
          <a:xfrm>
            <a:off x="457246" y="5791200"/>
            <a:ext cx="3200401" cy="545308"/>
          </a:xfrm>
          <a:prstGeom prst="rect">
            <a:avLst/>
          </a:prstGeom>
        </p:spPr>
      </p:pic>
    </p:spTree>
    <p:extLst>
      <p:ext uri="{BB962C8B-B14F-4D97-AF65-F5344CB8AC3E}">
        <p14:creationId xmlns:p14="http://schemas.microsoft.com/office/powerpoint/2010/main" val="67293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solidFill>
                  <a:srgbClr val="000000">
                    <a:tint val="75000"/>
                  </a:srgbClr>
                </a:solidFill>
              </a:rPr>
              <a:t>NJ BPU Stakeholder Meeting </a:t>
            </a:r>
          </a:p>
        </p:txBody>
      </p:sp>
      <p:sp>
        <p:nvSpPr>
          <p:cNvPr id="5" name="Slide Number Placeholder 4"/>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09168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0"/>
            <a:ext cx="368935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solidFill>
                  <a:srgbClr val="000000">
                    <a:tint val="75000"/>
                  </a:srgbClr>
                </a:solidFill>
              </a:rPr>
              <a:t>NJ BPU Stakeholder Meeting </a:t>
            </a:r>
          </a:p>
        </p:txBody>
      </p:sp>
      <p:sp>
        <p:nvSpPr>
          <p:cNvPr id="5" name="Slide Number Placeholder 4"/>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
        <p:nvSpPr>
          <p:cNvPr id="6" name="Content Placeholder 2"/>
          <p:cNvSpPr>
            <a:spLocks noGrp="1"/>
          </p:cNvSpPr>
          <p:nvPr>
            <p:ph idx="12"/>
          </p:nvPr>
        </p:nvSpPr>
        <p:spPr>
          <a:xfrm>
            <a:off x="4800600" y="1600200"/>
            <a:ext cx="368935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292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srgbClr val="000000">
                    <a:tint val="75000"/>
                  </a:srgbClr>
                </a:solidFill>
              </a:rPr>
              <a:t>NJ BPU Stakeholder Meeting </a:t>
            </a:r>
          </a:p>
        </p:txBody>
      </p:sp>
      <p:sp>
        <p:nvSpPr>
          <p:cNvPr id="3" name="Slide Number Placeholder 2"/>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11345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p>
            <a:r>
              <a:rPr lang="en-US">
                <a:solidFill>
                  <a:srgbClr val="000000">
                    <a:tint val="75000"/>
                  </a:srgbClr>
                </a:solidFill>
              </a:rPr>
              <a:t>NJ BPU Stakeholder Meeting </a:t>
            </a:r>
          </a:p>
        </p:txBody>
      </p:sp>
      <p:sp>
        <p:nvSpPr>
          <p:cNvPr id="5" name="Slide Number Placeholder 4"/>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71278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solidFill>
                  <a:srgbClr val="000000">
                    <a:tint val="75000"/>
                  </a:srgbClr>
                </a:solidFill>
              </a:rPr>
              <a:t>NJ BPU Stakeholder Meeting </a:t>
            </a:r>
          </a:p>
        </p:txBody>
      </p:sp>
      <p:sp>
        <p:nvSpPr>
          <p:cNvPr id="5" name="Slide Number Placeholder 4"/>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69614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0"/>
            <a:ext cx="368935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solidFill>
                  <a:srgbClr val="000000">
                    <a:tint val="75000"/>
                  </a:srgbClr>
                </a:solidFill>
              </a:rPr>
              <a:t>NJ BPU Stakeholder Meeting </a:t>
            </a:r>
          </a:p>
        </p:txBody>
      </p:sp>
      <p:sp>
        <p:nvSpPr>
          <p:cNvPr id="5" name="Slide Number Placeholder 4"/>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
        <p:nvSpPr>
          <p:cNvPr id="6" name="Content Placeholder 2"/>
          <p:cNvSpPr>
            <a:spLocks noGrp="1"/>
          </p:cNvSpPr>
          <p:nvPr>
            <p:ph idx="12"/>
          </p:nvPr>
        </p:nvSpPr>
        <p:spPr>
          <a:xfrm>
            <a:off x="4800600" y="1600200"/>
            <a:ext cx="368935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46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srgbClr val="000000">
                    <a:tint val="75000"/>
                  </a:srgbClr>
                </a:solidFill>
              </a:rPr>
              <a:t>NJ BPU Stakeholder Meeting </a:t>
            </a:r>
          </a:p>
        </p:txBody>
      </p:sp>
      <p:sp>
        <p:nvSpPr>
          <p:cNvPr id="3" name="Slide Number Placeholder 2"/>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20223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p>
            <a:r>
              <a:rPr lang="en-US">
                <a:solidFill>
                  <a:srgbClr val="000000">
                    <a:tint val="75000"/>
                  </a:srgbClr>
                </a:solidFill>
              </a:rPr>
              <a:t>NJ BPU Stakeholder Meeting </a:t>
            </a:r>
          </a:p>
        </p:txBody>
      </p:sp>
      <p:sp>
        <p:nvSpPr>
          <p:cNvPr id="5" name="Slide Number Placeholder 4"/>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00903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solidFill>
                  <a:srgbClr val="000000">
                    <a:tint val="75000"/>
                  </a:srgbClr>
                </a:solidFill>
              </a:rPr>
              <a:t>NJ BPU Stakeholder Meeting </a:t>
            </a:r>
          </a:p>
        </p:txBody>
      </p:sp>
      <p:sp>
        <p:nvSpPr>
          <p:cNvPr id="5" name="Slide Number Placeholder 4"/>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38033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0"/>
            <a:ext cx="368935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solidFill>
                  <a:srgbClr val="000000">
                    <a:tint val="75000"/>
                  </a:srgbClr>
                </a:solidFill>
              </a:rPr>
              <a:t>NJ BPU Stakeholder Meeting </a:t>
            </a:r>
          </a:p>
        </p:txBody>
      </p:sp>
      <p:sp>
        <p:nvSpPr>
          <p:cNvPr id="5" name="Slide Number Placeholder 4"/>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
        <p:nvSpPr>
          <p:cNvPr id="6" name="Content Placeholder 2"/>
          <p:cNvSpPr>
            <a:spLocks noGrp="1"/>
          </p:cNvSpPr>
          <p:nvPr>
            <p:ph idx="12"/>
          </p:nvPr>
        </p:nvSpPr>
        <p:spPr>
          <a:xfrm>
            <a:off x="4800600" y="1600200"/>
            <a:ext cx="368935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54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a:prstGeom prst="rect">
            <a:avLst/>
          </a:prstGeo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819400"/>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47" y="2819400"/>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2C4A5D-EC5B-4EF3-976E-A1E2E4C2D3BB}" type="datetime1">
              <a:rPr lang="en-US" smtClean="0"/>
              <a:t>6/3/2025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www.nj.gov/bpu</a:t>
            </a:r>
          </a:p>
        </p:txBody>
      </p:sp>
      <p:sp>
        <p:nvSpPr>
          <p:cNvPr id="8" name="Slide Number Placeholder 5"/>
          <p:cNvSpPr>
            <a:spLocks noGrp="1"/>
          </p:cNvSpPr>
          <p:nvPr>
            <p:ph type="sldNum" sz="quarter" idx="12"/>
          </p:nvPr>
        </p:nvSpPr>
        <p:spPr/>
        <p:txBody>
          <a:bodyPr/>
          <a:lstStyle>
            <a:lvl1pPr>
              <a:defRPr/>
            </a:lvl1pPr>
          </a:lstStyle>
          <a:p>
            <a:pPr>
              <a:defRPr/>
            </a:pPr>
            <a:fld id="{1395A5F1-E218-44E7-9417-0D837C4DDD66}" type="slidenum">
              <a:rPr lang="en-US"/>
              <a:pPr>
                <a:defRPr/>
              </a:pPr>
              <a:t>‹#›</a:t>
            </a:fld>
            <a:endParaRPr lang="en-US"/>
          </a:p>
        </p:txBody>
      </p:sp>
    </p:spTree>
    <p:extLst>
      <p:ext uri="{BB962C8B-B14F-4D97-AF65-F5344CB8AC3E}">
        <p14:creationId xmlns:p14="http://schemas.microsoft.com/office/powerpoint/2010/main" val="2619812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srgbClr val="000000">
                    <a:tint val="75000"/>
                  </a:srgbClr>
                </a:solidFill>
              </a:rPr>
              <a:t>NJ BPU Stakeholder Meeting </a:t>
            </a:r>
          </a:p>
        </p:txBody>
      </p:sp>
      <p:sp>
        <p:nvSpPr>
          <p:cNvPr id="3" name="Slide Number Placeholder 2"/>
          <p:cNvSpPr>
            <a:spLocks noGrp="1"/>
          </p:cNvSpPr>
          <p:nvPr>
            <p:ph type="sldNum" sz="quarter" idx="11"/>
          </p:nvPr>
        </p:nvSpPr>
        <p:spPr/>
        <p:txBody>
          <a:bodyPr/>
          <a:lstStyle/>
          <a:p>
            <a:fld id="{D5F4D770-2C18-4F88-8297-15182B216F4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4286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DF57E87-1208-4D45-AB10-4646A0D2546A}" type="datetime1">
              <a:rPr lang="en-US" smtClean="0"/>
              <a:t>6/3/2025</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www.nj.gov/bpu</a:t>
            </a:r>
          </a:p>
        </p:txBody>
      </p:sp>
      <p:sp>
        <p:nvSpPr>
          <p:cNvPr id="4" name="Slide Number Placeholder 3"/>
          <p:cNvSpPr>
            <a:spLocks noGrp="1"/>
          </p:cNvSpPr>
          <p:nvPr>
            <p:ph type="sldNum" sz="quarter" idx="12"/>
          </p:nvPr>
        </p:nvSpPr>
        <p:spPr/>
        <p:txBody>
          <a:bodyPr/>
          <a:lstStyle>
            <a:lvl1pPr>
              <a:defRPr/>
            </a:lvl1pPr>
          </a:lstStyle>
          <a:p>
            <a:pPr>
              <a:defRPr/>
            </a:pPr>
            <a:fld id="{ECBDEF2C-6E35-4C73-92D9-16DFC3D27436}" type="slidenum">
              <a:rPr lang="en-US"/>
              <a:pPr>
                <a:defRPr/>
              </a:pPr>
              <a:t>‹#›</a:t>
            </a:fld>
            <a:endParaRPr lang="en-US"/>
          </a:p>
        </p:txBody>
      </p:sp>
    </p:spTree>
    <p:extLst>
      <p:ext uri="{BB962C8B-B14F-4D97-AF65-F5344CB8AC3E}">
        <p14:creationId xmlns:p14="http://schemas.microsoft.com/office/powerpoint/2010/main" val="119720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46" y="274638"/>
            <a:ext cx="8281607"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a:defRPr b="0" i="0">
                <a:latin typeface="Avenir Book"/>
                <a:cs typeface="Avenir Book"/>
              </a:defRPr>
            </a:lvl1pPr>
            <a:lvl2pPr>
              <a:defRPr b="0" i="0">
                <a:latin typeface="Avenir Book"/>
                <a:cs typeface="Avenir Book"/>
              </a:defRPr>
            </a:lvl2pPr>
            <a:lvl3pPr>
              <a:defRPr b="0" i="0">
                <a:latin typeface="Avenir Book"/>
                <a:cs typeface="Avenir Book"/>
              </a:defRPr>
            </a:lvl3pPr>
            <a:lvl4pPr>
              <a:defRPr b="0" i="0">
                <a:latin typeface="Avenir Book"/>
                <a:cs typeface="Avenir Book"/>
              </a:defRPr>
            </a:lvl4pPr>
            <a:lvl5pPr>
              <a:defRPr b="0" i="0">
                <a:latin typeface="Avenir Book"/>
                <a:cs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2" descr="Image result for facebook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982" y="6475188"/>
            <a:ext cx="311785" cy="311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058" y="6475188"/>
            <a:ext cx="311785" cy="31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39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492128"/>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5" name="Diagram 4"/>
          <p:cNvGraphicFramePr/>
          <p:nvPr/>
        </p:nvGraphicFramePr>
        <p:xfrm>
          <a:off x="4572000" y="1905000"/>
          <a:ext cx="40386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76402"/>
            <a:ext cx="3657600" cy="3867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lvl1pPr>
              <a:defRPr/>
            </a:lvl1pPr>
          </a:lstStyle>
          <a:p>
            <a:pPr>
              <a:defRPr/>
            </a:pPr>
            <a:fld id="{C439A71B-8B25-4844-9CF6-8ED832BD3C9B}" type="slidenum">
              <a:rPr lang="en-US"/>
              <a:pPr>
                <a:defRPr/>
              </a:pPr>
              <a:t>‹#›</a:t>
            </a:fld>
            <a:endParaRPr lang="en-US"/>
          </a:p>
        </p:txBody>
      </p:sp>
      <p:sp>
        <p:nvSpPr>
          <p:cNvPr id="8" name="Date Placeholder 3"/>
          <p:cNvSpPr>
            <a:spLocks noGrp="1"/>
          </p:cNvSpPr>
          <p:nvPr>
            <p:ph type="dt" sz="half" idx="11"/>
          </p:nvPr>
        </p:nvSpPr>
        <p:spPr>
          <a:xfrm>
            <a:off x="457200" y="6356444"/>
            <a:ext cx="2133600" cy="365125"/>
          </a:xfrm>
          <a:prstGeom prst="rect">
            <a:avLst/>
          </a:prstGeom>
        </p:spPr>
        <p:txBody>
          <a:bodyPr anchor="ctr"/>
          <a:lstStyle>
            <a:lvl1pPr>
              <a:defRPr sz="1200">
                <a:solidFill>
                  <a:srgbClr val="898FBA"/>
                </a:solidFill>
              </a:defRPr>
            </a:lvl1pPr>
          </a:lstStyle>
          <a:p>
            <a:pPr>
              <a:defRPr/>
            </a:pPr>
            <a:fld id="{83CE44D4-0AEE-402B-A201-99973B846A58}" type="datetime1">
              <a:rPr lang="en-US" smtClean="0"/>
              <a:t>6/3/2025</a:t>
            </a:fld>
            <a:endParaRPr lang="en-US"/>
          </a:p>
        </p:txBody>
      </p:sp>
    </p:spTree>
    <p:extLst>
      <p:ext uri="{BB962C8B-B14F-4D97-AF65-F5344CB8AC3E}">
        <p14:creationId xmlns:p14="http://schemas.microsoft.com/office/powerpoint/2010/main" val="17830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CFFE2C1-64F2-48F8-A981-CB670B829A22}" type="slidenum">
              <a:rPr lang="en-US"/>
              <a:pPr>
                <a:defRPr/>
              </a:pPr>
              <a:t>‹#›</a:t>
            </a:fld>
            <a:endParaRPr lang="en-US"/>
          </a:p>
        </p:txBody>
      </p:sp>
      <p:sp>
        <p:nvSpPr>
          <p:cNvPr id="4" name="Date Placeholder 3"/>
          <p:cNvSpPr>
            <a:spLocks noGrp="1"/>
          </p:cNvSpPr>
          <p:nvPr>
            <p:ph type="dt" sz="half" idx="11"/>
          </p:nvPr>
        </p:nvSpPr>
        <p:spPr>
          <a:xfrm>
            <a:off x="457200" y="6356444"/>
            <a:ext cx="2133600" cy="365125"/>
          </a:xfrm>
          <a:prstGeom prst="rect">
            <a:avLst/>
          </a:prstGeom>
        </p:spPr>
        <p:txBody>
          <a:bodyPr anchor="ctr"/>
          <a:lstStyle>
            <a:lvl1pPr>
              <a:defRPr sz="1200">
                <a:solidFill>
                  <a:srgbClr val="898FBA"/>
                </a:solidFill>
              </a:defRPr>
            </a:lvl1pPr>
          </a:lstStyle>
          <a:p>
            <a:pPr>
              <a:defRPr/>
            </a:pPr>
            <a:fld id="{960958B1-0316-49F1-BA10-0CFF8C8820EB}" type="datetime1">
              <a:rPr lang="en-US" smtClean="0"/>
              <a:t>6/3/2025</a:t>
            </a:fld>
            <a:endParaRPr lang="en-US"/>
          </a:p>
        </p:txBody>
      </p:sp>
    </p:spTree>
    <p:extLst>
      <p:ext uri="{BB962C8B-B14F-4D97-AF65-F5344CB8AC3E}">
        <p14:creationId xmlns:p14="http://schemas.microsoft.com/office/powerpoint/2010/main" val="275967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3"/>
          <p:cNvSpPr/>
          <p:nvPr/>
        </p:nvSpPr>
        <p:spPr>
          <a:xfrm>
            <a:off x="0" y="492128"/>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5" name="Diagram 4"/>
          <p:cNvGraphicFramePr/>
          <p:nvPr/>
        </p:nvGraphicFramePr>
        <p:xfrm>
          <a:off x="381000" y="762000"/>
          <a:ext cx="4572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5181601" y="1143000"/>
            <a:ext cx="3655502" cy="4038600"/>
          </a:xfrm>
        </p:spPr>
        <p:txBody>
          <a:bodyPr/>
          <a:lstStyle>
            <a:lvl1pPr algn="r">
              <a:defRPr sz="2800"/>
            </a:lvl1pPr>
            <a:lvl2pPr algn="r">
              <a:defRPr sz="2400"/>
            </a:lvl2pPr>
            <a:lvl3pPr marL="914400" indent="0">
              <a:buNone/>
              <a:defRPr sz="2000"/>
            </a:lvl3pPr>
            <a:lvl4pPr marL="1371600" indent="0">
              <a:buNone/>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6" name="Slide Number Placeholder 6"/>
          <p:cNvSpPr>
            <a:spLocks noGrp="1"/>
          </p:cNvSpPr>
          <p:nvPr>
            <p:ph type="sldNum" sz="quarter" idx="10"/>
          </p:nvPr>
        </p:nvSpPr>
        <p:spPr/>
        <p:txBody>
          <a:bodyPr/>
          <a:lstStyle>
            <a:lvl1pPr>
              <a:defRPr/>
            </a:lvl1pPr>
          </a:lstStyle>
          <a:p>
            <a:pPr>
              <a:defRPr/>
            </a:pPr>
            <a:fld id="{6BDF357B-7382-42C6-B2AC-8C38929953F9}" type="slidenum">
              <a:rPr lang="en-US"/>
              <a:pPr>
                <a:defRPr/>
              </a:pPr>
              <a:t>‹#›</a:t>
            </a:fld>
            <a:endParaRPr lang="en-US"/>
          </a:p>
        </p:txBody>
      </p:sp>
      <p:sp>
        <p:nvSpPr>
          <p:cNvPr id="8" name="Date Placeholder 3"/>
          <p:cNvSpPr>
            <a:spLocks noGrp="1"/>
          </p:cNvSpPr>
          <p:nvPr>
            <p:ph type="dt" sz="half" idx="11"/>
          </p:nvPr>
        </p:nvSpPr>
        <p:spPr>
          <a:xfrm>
            <a:off x="457200" y="6356444"/>
            <a:ext cx="2133600" cy="365125"/>
          </a:xfrm>
          <a:prstGeom prst="rect">
            <a:avLst/>
          </a:prstGeom>
        </p:spPr>
        <p:txBody>
          <a:bodyPr anchor="ctr"/>
          <a:lstStyle>
            <a:lvl1pPr>
              <a:defRPr sz="1200">
                <a:solidFill>
                  <a:srgbClr val="898FBA"/>
                </a:solidFill>
              </a:defRPr>
            </a:lvl1pPr>
          </a:lstStyle>
          <a:p>
            <a:pPr>
              <a:defRPr/>
            </a:pPr>
            <a:fld id="{71EF5040-83C9-422B-BD6F-E87D87872E73}" type="datetime1">
              <a:rPr lang="en-US" smtClean="0"/>
              <a:t>6/3/2025</a:t>
            </a:fld>
            <a:endParaRPr lang="en-US"/>
          </a:p>
        </p:txBody>
      </p:sp>
    </p:spTree>
    <p:extLst>
      <p:ext uri="{BB962C8B-B14F-4D97-AF65-F5344CB8AC3E}">
        <p14:creationId xmlns:p14="http://schemas.microsoft.com/office/powerpoint/2010/main" val="185955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0" y="492128"/>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8" name="Chart 9"/>
          <p:cNvGraphicFramePr>
            <a:graphicFrameLocks/>
          </p:cNvGraphicFramePr>
          <p:nvPr/>
        </p:nvGraphicFramePr>
        <p:xfrm>
          <a:off x="558802" y="1778000"/>
          <a:ext cx="3911600" cy="3733800"/>
        </p:xfrm>
        <a:graphic>
          <a:graphicData uri="http://schemas.openxmlformats.org/presentationml/2006/ole">
            <mc:AlternateContent xmlns:mc="http://schemas.openxmlformats.org/markup-compatibility/2006">
              <mc:Choice xmlns:v="urn:schemas-microsoft-com:vml" Requires="v">
                <p:oleObj r:id="rId2" imgW="3907875" imgH="3731075" progId="Excel.Chart.8">
                  <p:embed/>
                </p:oleObj>
              </mc:Choice>
              <mc:Fallback>
                <p:oleObj r:id="rId2" imgW="3907875" imgH="3731075" progId="Excel.Chart.8">
                  <p:embed/>
                  <p:pic>
                    <p:nvPicPr>
                      <p:cNvPr id="8" name="Chart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2" y="1778000"/>
                        <a:ext cx="39116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4648247"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47" y="2590800"/>
            <a:ext cx="4041775" cy="2854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0"/>
          </p:nvPr>
        </p:nvSpPr>
        <p:spPr/>
        <p:txBody>
          <a:bodyPr/>
          <a:lstStyle>
            <a:lvl1pPr>
              <a:defRPr/>
            </a:lvl1pPr>
          </a:lstStyle>
          <a:p>
            <a:pPr>
              <a:defRPr/>
            </a:pPr>
            <a:fld id="{67FB471C-F983-4089-88F3-BB8E7758DF70}" type="slidenum">
              <a:rPr lang="en-US"/>
              <a:pPr>
                <a:defRPr/>
              </a:pPr>
              <a:t>‹#›</a:t>
            </a:fld>
            <a:endParaRPr lang="en-US"/>
          </a:p>
        </p:txBody>
      </p:sp>
      <p:sp>
        <p:nvSpPr>
          <p:cNvPr id="11" name="Date Placeholder 3"/>
          <p:cNvSpPr>
            <a:spLocks noGrp="1"/>
          </p:cNvSpPr>
          <p:nvPr>
            <p:ph type="dt" sz="half" idx="11"/>
          </p:nvPr>
        </p:nvSpPr>
        <p:spPr>
          <a:xfrm>
            <a:off x="457200" y="6356444"/>
            <a:ext cx="2133600" cy="365125"/>
          </a:xfrm>
          <a:prstGeom prst="rect">
            <a:avLst/>
          </a:prstGeom>
        </p:spPr>
        <p:txBody>
          <a:bodyPr anchor="ctr"/>
          <a:lstStyle>
            <a:lvl1pPr>
              <a:defRPr sz="1200">
                <a:solidFill>
                  <a:srgbClr val="898FBA"/>
                </a:solidFill>
              </a:defRPr>
            </a:lvl1pPr>
          </a:lstStyle>
          <a:p>
            <a:pPr>
              <a:defRPr/>
            </a:pPr>
            <a:fld id="{42F69090-5D1B-49C6-A6F8-2E1703EDB3FD}" type="datetime1">
              <a:rPr lang="en-US" smtClean="0"/>
              <a:t>6/3/2025</a:t>
            </a:fld>
            <a:endParaRPr lang="en-US"/>
          </a:p>
        </p:txBody>
      </p:sp>
    </p:spTree>
    <p:extLst>
      <p:ext uri="{BB962C8B-B14F-4D97-AF65-F5344CB8AC3E}">
        <p14:creationId xmlns:p14="http://schemas.microsoft.com/office/powerpoint/2010/main" val="480138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1.xml"/><Relationship Id="rId7"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5.xml"/><Relationship Id="rId7"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44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050E58E-1C62-4AD3-9E77-E545E18A8B4E}" type="datetime1">
              <a:rPr lang="en-US" smtClean="0"/>
              <a:t>6/3/2025</a:t>
            </a:fld>
            <a:endParaRPr lang="en-US"/>
          </a:p>
        </p:txBody>
      </p:sp>
      <p:sp>
        <p:nvSpPr>
          <p:cNvPr id="5" name="Footer Placeholder 4"/>
          <p:cNvSpPr>
            <a:spLocks noGrp="1"/>
          </p:cNvSpPr>
          <p:nvPr>
            <p:ph type="ftr" sz="quarter" idx="3"/>
          </p:nvPr>
        </p:nvSpPr>
        <p:spPr>
          <a:xfrm>
            <a:off x="3124200" y="6356444"/>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a:t>www.nj.gov/bpu</a:t>
            </a:r>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C46049A-B227-4519-AF09-38B2D021AD62}" type="slidenum">
              <a:rPr lang="en-US"/>
              <a:pPr>
                <a:defRPr/>
              </a:pPr>
              <a:t>‹#›</a:t>
            </a:fld>
            <a:endParaRPr lang="en-US"/>
          </a:p>
        </p:txBody>
      </p:sp>
      <p:pic>
        <p:nvPicPr>
          <p:cNvPr id="1029" name="Picture 2" descr="C:\Users\jamieson\Desktop\Copy of NJBPU PP.png"/>
          <p:cNvPicPr>
            <a:picLocks noChangeAspect="1" noChangeArrowheads="1"/>
          </p:cNvPicPr>
          <p:nvPr/>
        </p:nvPicPr>
        <p:blipFill>
          <a:blip r:embed="rId7">
            <a:extLst>
              <a:ext uri="{28A0092B-C50C-407E-A947-70E740481C1C}">
                <a14:useLocalDpi xmlns:a14="http://schemas.microsoft.com/office/drawing/2010/main" val="0"/>
              </a:ext>
            </a:extLst>
          </a:blip>
          <a:srcRect t="24889"/>
          <a:stretch>
            <a:fillRect/>
          </a:stretch>
        </p:blipFill>
        <p:spPr bwMode="auto">
          <a:xfrm>
            <a:off x="0" y="295369"/>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29" r:id="rId3"/>
    <p:sldLayoutId id="2147483837" r:id="rId4"/>
    <p:sldLayoutId id="2147483846" r:id="rId5"/>
  </p:sldLayoutIdLst>
  <p:hf hdr="0"/>
  <p:txStyles>
    <p:title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p:titleStyle>
    <p:bodyStyle>
      <a:lvl1pPr marL="342900" indent="-342900" algn="l" rtl="0" eaLnBrk="1" fontAlgn="base" hangingPunct="1">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eaLnBrk="1" fontAlgn="base" hangingPunct="1">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2133600"/>
            <a:ext cx="8229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47709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D4D4D"/>
                </a:solidFill>
                <a:latin typeface="+mn-lt"/>
                <a:cs typeface="+mn-cs"/>
              </a:defRPr>
            </a:lvl1pPr>
          </a:lstStyle>
          <a:p>
            <a:pPr>
              <a:defRPr/>
            </a:pPr>
            <a:fld id="{541FDA6A-78BD-451D-A8B9-707376EFA517}" type="slidenum">
              <a:rPr lang="en-US"/>
              <a:pPr>
                <a:defRPr/>
              </a:pPr>
              <a:t>‹#›</a:t>
            </a:fld>
            <a:endParaRPr lang="en-US"/>
          </a:p>
        </p:txBody>
      </p:sp>
      <p:pic>
        <p:nvPicPr>
          <p:cNvPr id="2053" name="Picture 6"/>
          <p:cNvPicPr>
            <a:picLocks noChangeAspect="1"/>
          </p:cNvPicPr>
          <p:nvPr/>
        </p:nvPicPr>
        <p:blipFill>
          <a:blip r:embed="rId10">
            <a:extLst>
              <a:ext uri="{28A0092B-C50C-407E-A947-70E740481C1C}">
                <a14:useLocalDpi xmlns:a14="http://schemas.microsoft.com/office/drawing/2010/main" val="0"/>
              </a:ext>
            </a:extLst>
          </a:blip>
          <a:srcRect b="6192"/>
          <a:stretch>
            <a:fillRect/>
          </a:stretch>
        </p:blipFill>
        <p:spPr bwMode="auto">
          <a:xfrm>
            <a:off x="0" y="4495894"/>
            <a:ext cx="914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p:nvSpPr>
        <p:spPr bwMode="auto">
          <a:xfrm>
            <a:off x="457200" y="5821457"/>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
        <p:nvSpPr>
          <p:cNvPr id="8" name="Date Placeholder 3"/>
          <p:cNvSpPr>
            <a:spLocks noGrp="1"/>
          </p:cNvSpPr>
          <p:nvPr>
            <p:ph type="dt" sz="half" idx="2"/>
          </p:nvPr>
        </p:nvSpPr>
        <p:spPr>
          <a:xfrm>
            <a:off x="457200" y="6356444"/>
            <a:ext cx="2133600" cy="365125"/>
          </a:xfrm>
          <a:prstGeom prst="rect">
            <a:avLst/>
          </a:prstGeom>
        </p:spPr>
        <p:txBody>
          <a:bodyPr anchor="ctr"/>
          <a:lstStyle>
            <a:lvl1pPr>
              <a:defRPr sz="1200">
                <a:solidFill>
                  <a:srgbClr val="898FBA"/>
                </a:solidFill>
              </a:defRPr>
            </a:lvl1pPr>
          </a:lstStyle>
          <a:p>
            <a:pPr>
              <a:defRPr/>
            </a:pPr>
            <a:fld id="{0CB309AB-9A01-4236-9511-B96D35C17FB1}" type="datetime1">
              <a:rPr lang="en-US" smtClean="0"/>
              <a:t>6/3/2025</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30" r:id="rId6"/>
    <p:sldLayoutId id="2147483831" r:id="rId7"/>
    <p:sldLayoutId id="2147483832" r:id="rId8"/>
  </p:sldLayoutIdLst>
  <p:hf hdr="0"/>
  <p:txStyles>
    <p:title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417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2133600"/>
            <a:ext cx="8229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44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898FBA"/>
                </a:solidFill>
                <a:latin typeface="+mn-lt"/>
                <a:cs typeface="+mn-cs"/>
              </a:defRPr>
            </a:lvl1pPr>
          </a:lstStyle>
          <a:p>
            <a:pPr>
              <a:defRPr/>
            </a:pPr>
            <a:fld id="{1C54C9FF-D323-4475-8B1F-14DCFDE6B878}" type="datetime1">
              <a:rPr lang="en-US" smtClean="0"/>
              <a:t>6/3/2025</a:t>
            </a:fld>
            <a:endParaRPr lang="en-US"/>
          </a:p>
        </p:txBody>
      </p:sp>
      <p:sp>
        <p:nvSpPr>
          <p:cNvPr id="5" name="Footer Placeholder 4"/>
          <p:cNvSpPr>
            <a:spLocks noGrp="1"/>
          </p:cNvSpPr>
          <p:nvPr>
            <p:ph type="ftr" sz="quarter" idx="3"/>
          </p:nvPr>
        </p:nvSpPr>
        <p:spPr>
          <a:xfrm>
            <a:off x="3124200" y="6356444"/>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n-US"/>
              <a:t>www.nj.gov/bpu</a:t>
            </a:r>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694FD9-317F-4207-8BC5-DAE50D0DE6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Lst>
  <p:hf hdr="0"/>
  <p:txStyles>
    <p:titleStyle>
      <a:lvl1pPr algn="ctr" rtl="0" fontAlgn="base">
        <a:spcBef>
          <a:spcPct val="0"/>
        </a:spcBef>
        <a:spcAft>
          <a:spcPct val="0"/>
        </a:spcAft>
        <a:defRPr sz="3600" kern="1200">
          <a:solidFill>
            <a:srgbClr val="001F5B"/>
          </a:solidFill>
          <a:latin typeface="+mj-lt"/>
          <a:ea typeface="+mj-ea"/>
          <a:cs typeface="+mj-cs"/>
        </a:defRPr>
      </a:lvl1pPr>
      <a:lvl2pPr algn="ctr" rtl="0" fontAlgn="base">
        <a:spcBef>
          <a:spcPct val="0"/>
        </a:spcBef>
        <a:spcAft>
          <a:spcPct val="0"/>
        </a:spcAft>
        <a:defRPr sz="3600">
          <a:solidFill>
            <a:srgbClr val="001F5B"/>
          </a:solidFill>
          <a:latin typeface="Arial Black" pitchFamily="34" charset="0"/>
        </a:defRPr>
      </a:lvl2pPr>
      <a:lvl3pPr algn="ctr" rtl="0" fontAlgn="base">
        <a:spcBef>
          <a:spcPct val="0"/>
        </a:spcBef>
        <a:spcAft>
          <a:spcPct val="0"/>
        </a:spcAft>
        <a:defRPr sz="3600">
          <a:solidFill>
            <a:srgbClr val="001F5B"/>
          </a:solidFill>
          <a:latin typeface="Arial Black" pitchFamily="34" charset="0"/>
        </a:defRPr>
      </a:lvl3pPr>
      <a:lvl4pPr algn="ctr" rtl="0" fontAlgn="base">
        <a:spcBef>
          <a:spcPct val="0"/>
        </a:spcBef>
        <a:spcAft>
          <a:spcPct val="0"/>
        </a:spcAft>
        <a:defRPr sz="3600">
          <a:solidFill>
            <a:srgbClr val="001F5B"/>
          </a:solidFill>
          <a:latin typeface="Arial Black" pitchFamily="34" charset="0"/>
        </a:defRPr>
      </a:lvl4pPr>
      <a:lvl5pPr algn="ctr" rtl="0" fontAlgn="base">
        <a:spcBef>
          <a:spcPct val="0"/>
        </a:spcBef>
        <a:spcAft>
          <a:spcPct val="0"/>
        </a:spcAft>
        <a:defRPr sz="3600">
          <a:solidFill>
            <a:srgbClr val="001F5B"/>
          </a:solidFill>
          <a:latin typeface="Arial Black" pitchFamily="34" charset="0"/>
        </a:defRPr>
      </a:lvl5pPr>
      <a:lvl6pPr marL="457200" algn="ctr" rtl="0" fontAlgn="base">
        <a:spcBef>
          <a:spcPct val="0"/>
        </a:spcBef>
        <a:spcAft>
          <a:spcPct val="0"/>
        </a:spcAft>
        <a:defRPr sz="3600">
          <a:solidFill>
            <a:srgbClr val="001F5B"/>
          </a:solidFill>
          <a:latin typeface="Arial Black" pitchFamily="34" charset="0"/>
        </a:defRPr>
      </a:lvl6pPr>
      <a:lvl7pPr marL="914400" algn="ctr" rtl="0" fontAlgn="base">
        <a:spcBef>
          <a:spcPct val="0"/>
        </a:spcBef>
        <a:spcAft>
          <a:spcPct val="0"/>
        </a:spcAft>
        <a:defRPr sz="3600">
          <a:solidFill>
            <a:srgbClr val="001F5B"/>
          </a:solidFill>
          <a:latin typeface="Arial Black" pitchFamily="34" charset="0"/>
        </a:defRPr>
      </a:lvl7pPr>
      <a:lvl8pPr marL="1371600" algn="ctr" rtl="0" fontAlgn="base">
        <a:spcBef>
          <a:spcPct val="0"/>
        </a:spcBef>
        <a:spcAft>
          <a:spcPct val="0"/>
        </a:spcAft>
        <a:defRPr sz="3600">
          <a:solidFill>
            <a:srgbClr val="001F5B"/>
          </a:solidFill>
          <a:latin typeface="Arial Black" pitchFamily="34" charset="0"/>
        </a:defRPr>
      </a:lvl8pPr>
      <a:lvl9pPr marL="1828800" algn="ctr" rtl="0" fontAlgn="base">
        <a:spcBef>
          <a:spcPct val="0"/>
        </a:spcBef>
        <a:spcAft>
          <a:spcPct val="0"/>
        </a:spcAft>
        <a:defRPr sz="3600">
          <a:solidFill>
            <a:srgbClr val="001F5B"/>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114800" y="533400"/>
            <a:ext cx="4800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3B85539-4EE7-4811-B9EB-ED2243C7E6DA}" type="slidenum">
              <a:rPr lang="en-US"/>
              <a:pPr>
                <a:defRPr/>
              </a:pPr>
              <a:t>‹#›</a:t>
            </a:fld>
            <a:endParaRPr lang="en-US"/>
          </a:p>
        </p:txBody>
      </p:sp>
      <p:sp>
        <p:nvSpPr>
          <p:cNvPr id="7" name="Rectangle 6"/>
          <p:cNvSpPr/>
          <p:nvPr/>
        </p:nvSpPr>
        <p:spPr>
          <a:xfrm>
            <a:off x="217488" y="533400"/>
            <a:ext cx="3581400" cy="61150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101" name="Group 10"/>
          <p:cNvGrpSpPr>
            <a:grpSpLocks/>
          </p:cNvGrpSpPr>
          <p:nvPr/>
        </p:nvGrpSpPr>
        <p:grpSpPr bwMode="auto">
          <a:xfrm>
            <a:off x="533400" y="84232"/>
            <a:ext cx="1474788" cy="1495425"/>
            <a:chOff x="964157" y="43410"/>
            <a:chExt cx="1931443" cy="1957366"/>
          </a:xfrm>
        </p:grpSpPr>
        <p:sp>
          <p:nvSpPr>
            <p:cNvPr id="10" name="Oval 9"/>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569" y="152784"/>
              <a:ext cx="1738618" cy="1738618"/>
            </a:xfrm>
            <a:prstGeom prst="ellipse">
              <a:avLst/>
            </a:prstGeom>
          </p:spPr>
        </p:pic>
      </p:grpSp>
      <p:sp>
        <p:nvSpPr>
          <p:cNvPr id="4102" name="Text Placeholder 2"/>
          <p:cNvSpPr>
            <a:spLocks noGrp="1"/>
          </p:cNvSpPr>
          <p:nvPr>
            <p:ph type="body" idx="1"/>
          </p:nvPr>
        </p:nvSpPr>
        <p:spPr bwMode="auto">
          <a:xfrm>
            <a:off x="401638" y="1828805"/>
            <a:ext cx="32115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3124200" y="6356444"/>
            <a:ext cx="2895600" cy="365125"/>
          </a:xfrm>
          <a:prstGeom prst="rect">
            <a:avLst/>
          </a:prstGeom>
        </p:spPr>
        <p:txBody>
          <a:bodyPr anchor="ctr"/>
          <a:lstStyle>
            <a:lvl1pPr algn="ctr">
              <a:defRPr sz="1200">
                <a:solidFill>
                  <a:srgbClr val="898FBA"/>
                </a:solidFill>
              </a:defRPr>
            </a:lvl1pPr>
          </a:lstStyle>
          <a:p>
            <a:pPr>
              <a:defRPr/>
            </a:pPr>
            <a:r>
              <a:rPr lang="en-US"/>
              <a:t>www.nj.gov/bpu</a:t>
            </a:r>
          </a:p>
        </p:txBody>
      </p:sp>
    </p:spTree>
  </p:cSld>
  <p:clrMap bg1="lt1" tx1="dk1" bg2="lt2" tx2="dk2" accent1="accent1" accent2="accent2" accent3="accent3" accent4="accent4" accent5="accent5" accent6="accent6" hlink="hlink" folHlink="folHlink"/>
  <p:sldLayoutIdLst>
    <p:sldLayoutId id="2147483833" r:id="rId1"/>
    <p:sldLayoutId id="2147483845" r:id="rId2"/>
    <p:sldLayoutId id="2147483834" r:id="rId3"/>
  </p:sldLayoutIdLst>
  <p:hf hdr="0"/>
  <p:txStyles>
    <p:titleStyle>
      <a:lvl1pPr algn="ctr" rtl="0" fontAlgn="base">
        <a:spcBef>
          <a:spcPct val="0"/>
        </a:spcBef>
        <a:spcAft>
          <a:spcPct val="0"/>
        </a:spcAft>
        <a:defRPr sz="3600" kern="1200">
          <a:solidFill>
            <a:srgbClr val="003399"/>
          </a:solidFill>
          <a:latin typeface="Arial Black" panose="020B0A04020102020204" pitchFamily="34" charset="0"/>
          <a:ea typeface="+mj-ea"/>
          <a:cs typeface="Arial" panose="020B0604020202020204" pitchFamily="34" charset="0"/>
        </a:defRPr>
      </a:lvl1pPr>
      <a:lvl2pPr algn="ctr" rtl="0" fontAlgn="base">
        <a:spcBef>
          <a:spcPct val="0"/>
        </a:spcBef>
        <a:spcAft>
          <a:spcPct val="0"/>
        </a:spcAft>
        <a:defRPr sz="3600">
          <a:solidFill>
            <a:srgbClr val="003399"/>
          </a:solidFill>
          <a:latin typeface="Arial Black" pitchFamily="34" charset="0"/>
          <a:cs typeface="Arial" pitchFamily="34" charset="0"/>
        </a:defRPr>
      </a:lvl2pPr>
      <a:lvl3pPr algn="ctr" rtl="0" fontAlgn="base">
        <a:spcBef>
          <a:spcPct val="0"/>
        </a:spcBef>
        <a:spcAft>
          <a:spcPct val="0"/>
        </a:spcAft>
        <a:defRPr sz="3600">
          <a:solidFill>
            <a:srgbClr val="003399"/>
          </a:solidFill>
          <a:latin typeface="Arial Black" pitchFamily="34" charset="0"/>
          <a:cs typeface="Arial" pitchFamily="34" charset="0"/>
        </a:defRPr>
      </a:lvl3pPr>
      <a:lvl4pPr algn="ctr" rtl="0" fontAlgn="base">
        <a:spcBef>
          <a:spcPct val="0"/>
        </a:spcBef>
        <a:spcAft>
          <a:spcPct val="0"/>
        </a:spcAft>
        <a:defRPr sz="3600">
          <a:solidFill>
            <a:srgbClr val="003399"/>
          </a:solidFill>
          <a:latin typeface="Arial Black" pitchFamily="34" charset="0"/>
          <a:cs typeface="Arial" pitchFamily="34" charset="0"/>
        </a:defRPr>
      </a:lvl4pPr>
      <a:lvl5pPr algn="ctr" rtl="0" fontAlgn="base">
        <a:spcBef>
          <a:spcPct val="0"/>
        </a:spcBef>
        <a:spcAft>
          <a:spcPct val="0"/>
        </a:spcAft>
        <a:defRPr sz="3600">
          <a:solidFill>
            <a:srgbClr val="003399"/>
          </a:solidFill>
          <a:latin typeface="Arial Black" pitchFamily="34" charset="0"/>
          <a:cs typeface="Arial" pitchFamily="34" charset="0"/>
        </a:defRPr>
      </a:lvl5pPr>
      <a:lvl6pPr marL="457200" algn="ctr" rtl="0" fontAlgn="base">
        <a:spcBef>
          <a:spcPct val="0"/>
        </a:spcBef>
        <a:spcAft>
          <a:spcPct val="0"/>
        </a:spcAft>
        <a:defRPr sz="3600">
          <a:solidFill>
            <a:srgbClr val="003399"/>
          </a:solidFill>
          <a:latin typeface="Arial Black" pitchFamily="34" charset="0"/>
          <a:cs typeface="Arial" pitchFamily="34" charset="0"/>
        </a:defRPr>
      </a:lvl6pPr>
      <a:lvl7pPr marL="914400" algn="ctr" rtl="0" fontAlgn="base">
        <a:spcBef>
          <a:spcPct val="0"/>
        </a:spcBef>
        <a:spcAft>
          <a:spcPct val="0"/>
        </a:spcAft>
        <a:defRPr sz="3600">
          <a:solidFill>
            <a:srgbClr val="003399"/>
          </a:solidFill>
          <a:latin typeface="Arial Black" pitchFamily="34" charset="0"/>
          <a:cs typeface="Arial" pitchFamily="34" charset="0"/>
        </a:defRPr>
      </a:lvl7pPr>
      <a:lvl8pPr marL="1371600" algn="ctr" rtl="0" fontAlgn="base">
        <a:spcBef>
          <a:spcPct val="0"/>
        </a:spcBef>
        <a:spcAft>
          <a:spcPct val="0"/>
        </a:spcAft>
        <a:defRPr sz="3600">
          <a:solidFill>
            <a:srgbClr val="003399"/>
          </a:solidFill>
          <a:latin typeface="Arial Black" pitchFamily="34" charset="0"/>
          <a:cs typeface="Arial" pitchFamily="34" charset="0"/>
        </a:defRPr>
      </a:lvl8pPr>
      <a:lvl9pPr marL="1828800" algn="ctr" rtl="0" fontAlgn="base">
        <a:spcBef>
          <a:spcPct val="0"/>
        </a:spcBef>
        <a:spcAft>
          <a:spcPct val="0"/>
        </a:spcAft>
        <a:defRPr sz="3600">
          <a:solidFill>
            <a:srgbClr val="003399"/>
          </a:solidFill>
          <a:latin typeface="Arial Black"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bg1"/>
          </a:solidFill>
          <a:latin typeface="Arial (body)"/>
          <a:ea typeface="+mn-ea"/>
          <a:cs typeface="+mn-cs"/>
        </a:defRPr>
      </a:lvl1pPr>
      <a:lvl2pPr marL="742950" indent="-285750" algn="l" rtl="0" fontAlgn="base">
        <a:spcBef>
          <a:spcPct val="20000"/>
        </a:spcBef>
        <a:spcAft>
          <a:spcPct val="0"/>
        </a:spcAft>
        <a:buFont typeface="Arial" pitchFamily="34" charset="0"/>
        <a:buChar char="–"/>
        <a:defRPr sz="2800" kern="1200">
          <a:solidFill>
            <a:schemeClr val="bg1"/>
          </a:solidFill>
          <a:latin typeface="Arial (body)"/>
          <a:ea typeface="+mn-ea"/>
          <a:cs typeface="+mn-cs"/>
        </a:defRPr>
      </a:lvl2pPr>
      <a:lvl3pPr marL="1143000" indent="-228600" algn="l" rtl="0" fontAlgn="base">
        <a:spcBef>
          <a:spcPct val="20000"/>
        </a:spcBef>
        <a:spcAft>
          <a:spcPct val="0"/>
        </a:spcAft>
        <a:buFont typeface="Arial" pitchFamily="34" charset="0"/>
        <a:buChar char="•"/>
        <a:defRPr sz="2400" kern="1200">
          <a:solidFill>
            <a:schemeClr val="bg1"/>
          </a:solidFill>
          <a:latin typeface="Arial (body)"/>
          <a:ea typeface="+mn-ea"/>
          <a:cs typeface="+mn-cs"/>
        </a:defRPr>
      </a:lvl3pPr>
      <a:lvl4pPr marL="16002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4pPr>
      <a:lvl5pPr marL="20574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OE"/>
          <p:cNvPicPr>
            <a:picLocks noChangeAspect="1" noChangeArrowheads="1"/>
          </p:cNvPicPr>
          <p:nvPr/>
        </p:nvPicPr>
        <p:blipFill rotWithShape="1">
          <a:blip r:embed="rId6">
            <a:extLst>
              <a:ext uri="{28A0092B-C50C-407E-A947-70E740481C1C}">
                <a14:useLocalDpi xmlns:a14="http://schemas.microsoft.com/office/drawing/2010/main" val="0"/>
              </a:ext>
            </a:extLst>
          </a:blip>
          <a:srcRect t="95817"/>
          <a:stretch/>
        </p:blipFill>
        <p:spPr bwMode="auto">
          <a:xfrm>
            <a:off x="0" y="6598540"/>
            <a:ext cx="9182100" cy="28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685800"/>
            <a:ext cx="7772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7" name="Picture 6"/>
          <p:cNvPicPr/>
          <p:nvPr/>
        </p:nvPicPr>
        <p:blipFill rotWithShape="1">
          <a:blip r:embed="rId7"/>
          <a:srcRect r="50095" b="15688"/>
          <a:stretch/>
        </p:blipFill>
        <p:spPr bwMode="auto">
          <a:xfrm>
            <a:off x="381000" y="6172200"/>
            <a:ext cx="1447800" cy="556260"/>
          </a:xfrm>
          <a:prstGeom prst="rect">
            <a:avLst/>
          </a:prstGeom>
          <a:ln>
            <a:noFill/>
          </a:ln>
          <a:extLst>
            <a:ext uri="{53640926-AAD7-44D8-BBD7-CCE9431645EC}">
              <a14:shadowObscured xmlns:a14="http://schemas.microsoft.com/office/drawing/2010/main"/>
            </a:ext>
          </a:extLst>
        </p:spPr>
      </p:pic>
      <p:sp>
        <p:nvSpPr>
          <p:cNvPr id="1028" name="Rectangle 3"/>
          <p:cNvSpPr>
            <a:spLocks noGrp="1" noChangeArrowheads="1"/>
          </p:cNvSpPr>
          <p:nvPr>
            <p:ph type="body" idx="1"/>
          </p:nvPr>
        </p:nvSpPr>
        <p:spPr bwMode="auto">
          <a:xfrm>
            <a:off x="1111250" y="1600200"/>
            <a:ext cx="74676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srgbClr val="000000">
                    <a:tint val="75000"/>
                  </a:srgbClr>
                </a:solidFill>
                <a:latin typeface="Arial"/>
                <a:cs typeface="+mn-cs"/>
              </a:rPr>
              <a:t>NJ BPU Stakeholder Meeting </a:t>
            </a:r>
          </a:p>
        </p:txBody>
      </p:sp>
      <p:sp>
        <p:nvSpPr>
          <p:cNvPr id="3" name="Slide Number Placeholder 2"/>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a:solidFill>
                  <a:srgbClr val="000000">
                    <a:tint val="75000"/>
                  </a:srgbClr>
                </a:solidFill>
                <a:latin typeface="Arial"/>
                <a:cs typeface="+mn-cs"/>
              </a:rPr>
              <a:t>February 28, 2019  | Slide </a:t>
            </a:r>
            <a:fld id="{D5F4D770-2C18-4F88-8297-15182B216F4E}" type="slidenum">
              <a:rPr lang="en-US" smtClean="0">
                <a:solidFill>
                  <a:srgbClr val="000000">
                    <a:tint val="75000"/>
                  </a:srgbClr>
                </a:solidFill>
                <a:latin typeface="Arial"/>
                <a:cs typeface="+mn-cs"/>
              </a:rPr>
              <a:pPr fontAlgn="auto">
                <a:spcBef>
                  <a:spcPts val="0"/>
                </a:spcBef>
                <a:spcAft>
                  <a:spcPts val="0"/>
                </a:spcAft>
              </a:pPr>
              <a:t>‹#›</a:t>
            </a:fld>
            <a:endParaRPr lang="en-US">
              <a:solidFill>
                <a:srgbClr val="000000">
                  <a:tint val="75000"/>
                </a:srgbClr>
              </a:solidFill>
              <a:latin typeface="Arial"/>
              <a:cs typeface="+mn-cs"/>
            </a:endParaRPr>
          </a:p>
        </p:txBody>
      </p:sp>
    </p:spTree>
    <p:extLst>
      <p:ext uri="{BB962C8B-B14F-4D97-AF65-F5344CB8AC3E}">
        <p14:creationId xmlns:p14="http://schemas.microsoft.com/office/powerpoint/2010/main" val="218901465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Lst>
  <p:hf hdr="0" dt="0"/>
  <p:txStyles>
    <p:titleStyle>
      <a:lvl1pPr algn="l" rtl="0" eaLnBrk="1" fontAlgn="base" hangingPunct="1">
        <a:spcBef>
          <a:spcPct val="0"/>
        </a:spcBef>
        <a:spcAft>
          <a:spcPct val="0"/>
        </a:spcAft>
        <a:defRPr sz="2800">
          <a:solidFill>
            <a:srgbClr val="0078AE"/>
          </a:solidFill>
          <a:latin typeface="+mj-lt"/>
          <a:ea typeface="+mj-ea"/>
          <a:cs typeface="ＭＳ Ｐゴシック"/>
        </a:defRPr>
      </a:lvl1pPr>
      <a:lvl2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2pPr>
      <a:lvl3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3pPr>
      <a:lvl4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4pPr>
      <a:lvl5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5pPr>
      <a:lvl6pPr marL="457200" algn="l" rtl="0" eaLnBrk="1" fontAlgn="base" hangingPunct="1">
        <a:spcBef>
          <a:spcPct val="0"/>
        </a:spcBef>
        <a:spcAft>
          <a:spcPct val="0"/>
        </a:spcAft>
        <a:defRPr sz="2800">
          <a:solidFill>
            <a:srgbClr val="0078AE"/>
          </a:solidFill>
          <a:latin typeface="Arial" charset="0"/>
          <a:ea typeface="ＭＳ Ｐゴシック" pitchFamily="-48" charset="-128"/>
        </a:defRPr>
      </a:lvl6pPr>
      <a:lvl7pPr marL="914400" algn="l" rtl="0" eaLnBrk="1" fontAlgn="base" hangingPunct="1">
        <a:spcBef>
          <a:spcPct val="0"/>
        </a:spcBef>
        <a:spcAft>
          <a:spcPct val="0"/>
        </a:spcAft>
        <a:defRPr sz="2800">
          <a:solidFill>
            <a:srgbClr val="0078AE"/>
          </a:solidFill>
          <a:latin typeface="Arial" charset="0"/>
          <a:ea typeface="ＭＳ Ｐゴシック" pitchFamily="-48" charset="-128"/>
        </a:defRPr>
      </a:lvl7pPr>
      <a:lvl8pPr marL="1371600" algn="l" rtl="0" eaLnBrk="1" fontAlgn="base" hangingPunct="1">
        <a:spcBef>
          <a:spcPct val="0"/>
        </a:spcBef>
        <a:spcAft>
          <a:spcPct val="0"/>
        </a:spcAft>
        <a:defRPr sz="2800">
          <a:solidFill>
            <a:srgbClr val="0078AE"/>
          </a:solidFill>
          <a:latin typeface="Arial" charset="0"/>
          <a:ea typeface="ＭＳ Ｐゴシック" pitchFamily="-48" charset="-128"/>
        </a:defRPr>
      </a:lvl8pPr>
      <a:lvl9pPr marL="1828800" algn="l" rtl="0" eaLnBrk="1" fontAlgn="base" hangingPunct="1">
        <a:spcBef>
          <a:spcPct val="0"/>
        </a:spcBef>
        <a:spcAft>
          <a:spcPct val="0"/>
        </a:spcAft>
        <a:defRPr sz="2800">
          <a:solidFill>
            <a:srgbClr val="0078AE"/>
          </a:solidFill>
          <a:latin typeface="Arial" charset="0"/>
          <a:ea typeface="ＭＳ Ｐゴシック" pitchFamily="-48" charset="-128"/>
        </a:defRPr>
      </a:lvl9pPr>
    </p:titleStyle>
    <p:bodyStyle>
      <a:lvl1pPr marL="169863" indent="-169863" algn="l" rtl="0" eaLnBrk="1" fontAlgn="base" hangingPunct="1">
        <a:spcBef>
          <a:spcPct val="20000"/>
        </a:spcBef>
        <a:spcAft>
          <a:spcPct val="0"/>
        </a:spcAft>
        <a:buBlip>
          <a:blip r:embed="rId8"/>
        </a:buBlip>
        <a:defRPr sz="2000">
          <a:solidFill>
            <a:schemeClr val="tx1"/>
          </a:solidFill>
          <a:latin typeface="+mn-lt"/>
          <a:ea typeface="+mn-ea"/>
          <a:cs typeface="ＭＳ Ｐゴシック"/>
        </a:defRPr>
      </a:lvl1pPr>
      <a:lvl2pPr marL="742950" indent="-285750" algn="l" rtl="0" eaLnBrk="1" fontAlgn="base" hangingPunct="1">
        <a:spcBef>
          <a:spcPct val="20000"/>
        </a:spcBef>
        <a:spcAft>
          <a:spcPct val="0"/>
        </a:spcAft>
        <a:buChar char="–"/>
        <a:defRPr>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16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14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14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OE"/>
          <p:cNvPicPr>
            <a:picLocks noChangeAspect="1" noChangeArrowheads="1"/>
          </p:cNvPicPr>
          <p:nvPr/>
        </p:nvPicPr>
        <p:blipFill rotWithShape="1">
          <a:blip r:embed="rId6">
            <a:extLst>
              <a:ext uri="{28A0092B-C50C-407E-A947-70E740481C1C}">
                <a14:useLocalDpi xmlns:a14="http://schemas.microsoft.com/office/drawing/2010/main" val="0"/>
              </a:ext>
            </a:extLst>
          </a:blip>
          <a:srcRect t="95817"/>
          <a:stretch/>
        </p:blipFill>
        <p:spPr bwMode="auto">
          <a:xfrm>
            <a:off x="0" y="6598528"/>
            <a:ext cx="9182100" cy="28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685800"/>
            <a:ext cx="7772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7" name="Picture 6"/>
          <p:cNvPicPr/>
          <p:nvPr/>
        </p:nvPicPr>
        <p:blipFill rotWithShape="1">
          <a:blip r:embed="rId7"/>
          <a:srcRect r="50095" b="15688"/>
          <a:stretch/>
        </p:blipFill>
        <p:spPr bwMode="auto">
          <a:xfrm>
            <a:off x="381000" y="6172200"/>
            <a:ext cx="1447800" cy="556260"/>
          </a:xfrm>
          <a:prstGeom prst="rect">
            <a:avLst/>
          </a:prstGeom>
          <a:ln>
            <a:noFill/>
          </a:ln>
          <a:extLst>
            <a:ext uri="{53640926-AAD7-44D8-BBD7-CCE9431645EC}">
              <a14:shadowObscured xmlns:a14="http://schemas.microsoft.com/office/drawing/2010/main"/>
            </a:ext>
          </a:extLst>
        </p:spPr>
      </p:pic>
      <p:sp>
        <p:nvSpPr>
          <p:cNvPr id="1028" name="Rectangle 3"/>
          <p:cNvSpPr>
            <a:spLocks noGrp="1" noChangeArrowheads="1"/>
          </p:cNvSpPr>
          <p:nvPr>
            <p:ph type="body" idx="1"/>
          </p:nvPr>
        </p:nvSpPr>
        <p:spPr bwMode="auto">
          <a:xfrm>
            <a:off x="1111250" y="1600200"/>
            <a:ext cx="74676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srgbClr val="000000">
                    <a:tint val="75000"/>
                  </a:srgbClr>
                </a:solidFill>
                <a:latin typeface="Arial"/>
                <a:cs typeface="+mn-cs"/>
              </a:rPr>
              <a:t>NJ BPU Stakeholder Meeting </a:t>
            </a:r>
          </a:p>
        </p:txBody>
      </p:sp>
      <p:sp>
        <p:nvSpPr>
          <p:cNvPr id="3" name="Slide Number Placeholder 2"/>
          <p:cNvSpPr>
            <a:spLocks noGrp="1"/>
          </p:cNvSpPr>
          <p:nvPr>
            <p:ph type="sldNum" sz="quarter" idx="4"/>
          </p:nvPr>
        </p:nvSpPr>
        <p:spPr>
          <a:xfrm>
            <a:off x="6553200" y="63563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a:solidFill>
                  <a:srgbClr val="000000">
                    <a:tint val="75000"/>
                  </a:srgbClr>
                </a:solidFill>
                <a:latin typeface="Arial"/>
                <a:cs typeface="+mn-cs"/>
              </a:rPr>
              <a:t>February 28, 2019  | Slide </a:t>
            </a:r>
            <a:fld id="{D5F4D770-2C18-4F88-8297-15182B216F4E}" type="slidenum">
              <a:rPr lang="en-US" smtClean="0">
                <a:solidFill>
                  <a:srgbClr val="000000">
                    <a:tint val="75000"/>
                  </a:srgbClr>
                </a:solidFill>
                <a:latin typeface="Arial"/>
                <a:cs typeface="+mn-cs"/>
              </a:rPr>
              <a:pPr fontAlgn="auto">
                <a:spcBef>
                  <a:spcPts val="0"/>
                </a:spcBef>
                <a:spcAft>
                  <a:spcPts val="0"/>
                </a:spcAft>
              </a:pPr>
              <a:t>‹#›</a:t>
            </a:fld>
            <a:endParaRPr lang="en-US">
              <a:solidFill>
                <a:srgbClr val="000000">
                  <a:tint val="75000"/>
                </a:srgbClr>
              </a:solidFill>
              <a:latin typeface="Arial"/>
              <a:cs typeface="+mn-cs"/>
            </a:endParaRPr>
          </a:p>
        </p:txBody>
      </p:sp>
    </p:spTree>
    <p:extLst>
      <p:ext uri="{BB962C8B-B14F-4D97-AF65-F5344CB8AC3E}">
        <p14:creationId xmlns:p14="http://schemas.microsoft.com/office/powerpoint/2010/main" val="229488962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Lst>
  <p:hf hdr="0" dt="0"/>
  <p:txStyles>
    <p:titleStyle>
      <a:lvl1pPr algn="l" rtl="0" eaLnBrk="1" fontAlgn="base" hangingPunct="1">
        <a:spcBef>
          <a:spcPct val="0"/>
        </a:spcBef>
        <a:spcAft>
          <a:spcPct val="0"/>
        </a:spcAft>
        <a:defRPr sz="2800">
          <a:solidFill>
            <a:srgbClr val="0078AE"/>
          </a:solidFill>
          <a:latin typeface="+mj-lt"/>
          <a:ea typeface="+mj-ea"/>
          <a:cs typeface="ＭＳ Ｐゴシック"/>
        </a:defRPr>
      </a:lvl1pPr>
      <a:lvl2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2pPr>
      <a:lvl3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3pPr>
      <a:lvl4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4pPr>
      <a:lvl5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5pPr>
      <a:lvl6pPr marL="457200" algn="l" rtl="0" eaLnBrk="1" fontAlgn="base" hangingPunct="1">
        <a:spcBef>
          <a:spcPct val="0"/>
        </a:spcBef>
        <a:spcAft>
          <a:spcPct val="0"/>
        </a:spcAft>
        <a:defRPr sz="2800">
          <a:solidFill>
            <a:srgbClr val="0078AE"/>
          </a:solidFill>
          <a:latin typeface="Arial" charset="0"/>
          <a:ea typeface="ＭＳ Ｐゴシック" pitchFamily="-48" charset="-128"/>
        </a:defRPr>
      </a:lvl6pPr>
      <a:lvl7pPr marL="914400" algn="l" rtl="0" eaLnBrk="1" fontAlgn="base" hangingPunct="1">
        <a:spcBef>
          <a:spcPct val="0"/>
        </a:spcBef>
        <a:spcAft>
          <a:spcPct val="0"/>
        </a:spcAft>
        <a:defRPr sz="2800">
          <a:solidFill>
            <a:srgbClr val="0078AE"/>
          </a:solidFill>
          <a:latin typeface="Arial" charset="0"/>
          <a:ea typeface="ＭＳ Ｐゴシック" pitchFamily="-48" charset="-128"/>
        </a:defRPr>
      </a:lvl7pPr>
      <a:lvl8pPr marL="1371600" algn="l" rtl="0" eaLnBrk="1" fontAlgn="base" hangingPunct="1">
        <a:spcBef>
          <a:spcPct val="0"/>
        </a:spcBef>
        <a:spcAft>
          <a:spcPct val="0"/>
        </a:spcAft>
        <a:defRPr sz="2800">
          <a:solidFill>
            <a:srgbClr val="0078AE"/>
          </a:solidFill>
          <a:latin typeface="Arial" charset="0"/>
          <a:ea typeface="ＭＳ Ｐゴシック" pitchFamily="-48" charset="-128"/>
        </a:defRPr>
      </a:lvl8pPr>
      <a:lvl9pPr marL="1828800" algn="l" rtl="0" eaLnBrk="1" fontAlgn="base" hangingPunct="1">
        <a:spcBef>
          <a:spcPct val="0"/>
        </a:spcBef>
        <a:spcAft>
          <a:spcPct val="0"/>
        </a:spcAft>
        <a:defRPr sz="2800">
          <a:solidFill>
            <a:srgbClr val="0078AE"/>
          </a:solidFill>
          <a:latin typeface="Arial" charset="0"/>
          <a:ea typeface="ＭＳ Ｐゴシック" pitchFamily="-48" charset="-128"/>
        </a:defRPr>
      </a:lvl9pPr>
    </p:titleStyle>
    <p:bodyStyle>
      <a:lvl1pPr marL="169863" indent="-169863" algn="l" rtl="0" eaLnBrk="1" fontAlgn="base" hangingPunct="1">
        <a:spcBef>
          <a:spcPct val="20000"/>
        </a:spcBef>
        <a:spcAft>
          <a:spcPct val="0"/>
        </a:spcAft>
        <a:buBlip>
          <a:blip r:embed="rId8"/>
        </a:buBlip>
        <a:defRPr sz="2000">
          <a:solidFill>
            <a:schemeClr val="tx1"/>
          </a:solidFill>
          <a:latin typeface="+mn-lt"/>
          <a:ea typeface="+mn-ea"/>
          <a:cs typeface="ＭＳ Ｐゴシック"/>
        </a:defRPr>
      </a:lvl1pPr>
      <a:lvl2pPr marL="742950" indent="-285750" algn="l" rtl="0" eaLnBrk="1" fontAlgn="base" hangingPunct="1">
        <a:spcBef>
          <a:spcPct val="20000"/>
        </a:spcBef>
        <a:spcAft>
          <a:spcPct val="0"/>
        </a:spcAft>
        <a:buChar char="–"/>
        <a:defRPr>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16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14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14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OE"/>
          <p:cNvPicPr>
            <a:picLocks noChangeAspect="1" noChangeArrowheads="1"/>
          </p:cNvPicPr>
          <p:nvPr/>
        </p:nvPicPr>
        <p:blipFill rotWithShape="1">
          <a:blip r:embed="rId6">
            <a:extLst>
              <a:ext uri="{28A0092B-C50C-407E-A947-70E740481C1C}">
                <a14:useLocalDpi xmlns:a14="http://schemas.microsoft.com/office/drawing/2010/main" val="0"/>
              </a:ext>
            </a:extLst>
          </a:blip>
          <a:srcRect t="95817"/>
          <a:stretch/>
        </p:blipFill>
        <p:spPr bwMode="auto">
          <a:xfrm>
            <a:off x="0" y="6598522"/>
            <a:ext cx="9182100" cy="28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685800"/>
            <a:ext cx="7772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7" name="Picture 6"/>
          <p:cNvPicPr/>
          <p:nvPr/>
        </p:nvPicPr>
        <p:blipFill rotWithShape="1">
          <a:blip r:embed="rId7"/>
          <a:srcRect r="50095" b="15688"/>
          <a:stretch/>
        </p:blipFill>
        <p:spPr bwMode="auto">
          <a:xfrm>
            <a:off x="381000" y="6172200"/>
            <a:ext cx="1447800" cy="556260"/>
          </a:xfrm>
          <a:prstGeom prst="rect">
            <a:avLst/>
          </a:prstGeom>
          <a:ln>
            <a:noFill/>
          </a:ln>
          <a:extLst>
            <a:ext uri="{53640926-AAD7-44D8-BBD7-CCE9431645EC}">
              <a14:shadowObscured xmlns:a14="http://schemas.microsoft.com/office/drawing/2010/main"/>
            </a:ext>
          </a:extLst>
        </p:spPr>
      </p:pic>
      <p:sp>
        <p:nvSpPr>
          <p:cNvPr id="1028" name="Rectangle 3"/>
          <p:cNvSpPr>
            <a:spLocks noGrp="1" noChangeArrowheads="1"/>
          </p:cNvSpPr>
          <p:nvPr>
            <p:ph type="body" idx="1"/>
          </p:nvPr>
        </p:nvSpPr>
        <p:spPr bwMode="auto">
          <a:xfrm>
            <a:off x="1111250" y="1600200"/>
            <a:ext cx="74676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srgbClr val="000000">
                    <a:tint val="75000"/>
                  </a:srgbClr>
                </a:solidFill>
                <a:latin typeface="Arial"/>
                <a:cs typeface="+mn-cs"/>
              </a:rPr>
              <a:t>NJ BPU Stakeholder Meeting </a:t>
            </a:r>
          </a:p>
        </p:txBody>
      </p:sp>
      <p:sp>
        <p:nvSpPr>
          <p:cNvPr id="3" name="Slide Number Placeholder 2"/>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a:solidFill>
                  <a:srgbClr val="000000">
                    <a:tint val="75000"/>
                  </a:srgbClr>
                </a:solidFill>
                <a:latin typeface="Arial"/>
                <a:cs typeface="+mn-cs"/>
              </a:rPr>
              <a:t>February 28, 2019  | Slide </a:t>
            </a:r>
            <a:fld id="{D5F4D770-2C18-4F88-8297-15182B216F4E}" type="slidenum">
              <a:rPr lang="en-US" smtClean="0">
                <a:solidFill>
                  <a:srgbClr val="000000">
                    <a:tint val="75000"/>
                  </a:srgbClr>
                </a:solidFill>
                <a:latin typeface="Arial"/>
                <a:cs typeface="+mn-cs"/>
              </a:rPr>
              <a:pPr fontAlgn="auto">
                <a:spcBef>
                  <a:spcPts val="0"/>
                </a:spcBef>
                <a:spcAft>
                  <a:spcPts val="0"/>
                </a:spcAft>
              </a:pPr>
              <a:t>‹#›</a:t>
            </a:fld>
            <a:endParaRPr lang="en-US">
              <a:solidFill>
                <a:srgbClr val="000000">
                  <a:tint val="75000"/>
                </a:srgbClr>
              </a:solidFill>
              <a:latin typeface="Arial"/>
              <a:cs typeface="+mn-cs"/>
            </a:endParaRPr>
          </a:p>
        </p:txBody>
      </p:sp>
    </p:spTree>
    <p:extLst>
      <p:ext uri="{BB962C8B-B14F-4D97-AF65-F5344CB8AC3E}">
        <p14:creationId xmlns:p14="http://schemas.microsoft.com/office/powerpoint/2010/main" val="364279651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Lst>
  <p:hf hdr="0" dt="0"/>
  <p:txStyles>
    <p:titleStyle>
      <a:lvl1pPr algn="l" rtl="0" eaLnBrk="1" fontAlgn="base" hangingPunct="1">
        <a:spcBef>
          <a:spcPct val="0"/>
        </a:spcBef>
        <a:spcAft>
          <a:spcPct val="0"/>
        </a:spcAft>
        <a:defRPr sz="2800">
          <a:solidFill>
            <a:srgbClr val="0078AE"/>
          </a:solidFill>
          <a:latin typeface="+mj-lt"/>
          <a:ea typeface="+mj-ea"/>
          <a:cs typeface="ＭＳ Ｐゴシック"/>
        </a:defRPr>
      </a:lvl1pPr>
      <a:lvl2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2pPr>
      <a:lvl3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3pPr>
      <a:lvl4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4pPr>
      <a:lvl5pPr algn="l" rtl="0" eaLnBrk="1" fontAlgn="base" hangingPunct="1">
        <a:spcBef>
          <a:spcPct val="0"/>
        </a:spcBef>
        <a:spcAft>
          <a:spcPct val="0"/>
        </a:spcAft>
        <a:defRPr sz="2800">
          <a:solidFill>
            <a:srgbClr val="0078AE"/>
          </a:solidFill>
          <a:latin typeface="Arial" charset="0"/>
          <a:ea typeface="ＭＳ Ｐゴシック" pitchFamily="-48" charset="-128"/>
          <a:cs typeface="ＭＳ Ｐゴシック"/>
        </a:defRPr>
      </a:lvl5pPr>
      <a:lvl6pPr marL="457200" algn="l" rtl="0" eaLnBrk="1" fontAlgn="base" hangingPunct="1">
        <a:spcBef>
          <a:spcPct val="0"/>
        </a:spcBef>
        <a:spcAft>
          <a:spcPct val="0"/>
        </a:spcAft>
        <a:defRPr sz="2800">
          <a:solidFill>
            <a:srgbClr val="0078AE"/>
          </a:solidFill>
          <a:latin typeface="Arial" charset="0"/>
          <a:ea typeface="ＭＳ Ｐゴシック" pitchFamily="-48" charset="-128"/>
        </a:defRPr>
      </a:lvl6pPr>
      <a:lvl7pPr marL="914400" algn="l" rtl="0" eaLnBrk="1" fontAlgn="base" hangingPunct="1">
        <a:spcBef>
          <a:spcPct val="0"/>
        </a:spcBef>
        <a:spcAft>
          <a:spcPct val="0"/>
        </a:spcAft>
        <a:defRPr sz="2800">
          <a:solidFill>
            <a:srgbClr val="0078AE"/>
          </a:solidFill>
          <a:latin typeface="Arial" charset="0"/>
          <a:ea typeface="ＭＳ Ｐゴシック" pitchFamily="-48" charset="-128"/>
        </a:defRPr>
      </a:lvl7pPr>
      <a:lvl8pPr marL="1371600" algn="l" rtl="0" eaLnBrk="1" fontAlgn="base" hangingPunct="1">
        <a:spcBef>
          <a:spcPct val="0"/>
        </a:spcBef>
        <a:spcAft>
          <a:spcPct val="0"/>
        </a:spcAft>
        <a:defRPr sz="2800">
          <a:solidFill>
            <a:srgbClr val="0078AE"/>
          </a:solidFill>
          <a:latin typeface="Arial" charset="0"/>
          <a:ea typeface="ＭＳ Ｐゴシック" pitchFamily="-48" charset="-128"/>
        </a:defRPr>
      </a:lvl8pPr>
      <a:lvl9pPr marL="1828800" algn="l" rtl="0" eaLnBrk="1" fontAlgn="base" hangingPunct="1">
        <a:spcBef>
          <a:spcPct val="0"/>
        </a:spcBef>
        <a:spcAft>
          <a:spcPct val="0"/>
        </a:spcAft>
        <a:defRPr sz="2800">
          <a:solidFill>
            <a:srgbClr val="0078AE"/>
          </a:solidFill>
          <a:latin typeface="Arial" charset="0"/>
          <a:ea typeface="ＭＳ Ｐゴシック" pitchFamily="-48" charset="-128"/>
        </a:defRPr>
      </a:lvl9pPr>
    </p:titleStyle>
    <p:bodyStyle>
      <a:lvl1pPr marL="169863" indent="-169863" algn="l" rtl="0" eaLnBrk="1" fontAlgn="base" hangingPunct="1">
        <a:spcBef>
          <a:spcPct val="20000"/>
        </a:spcBef>
        <a:spcAft>
          <a:spcPct val="0"/>
        </a:spcAft>
        <a:buBlip>
          <a:blip r:embed="rId8"/>
        </a:buBlip>
        <a:defRPr sz="2000">
          <a:solidFill>
            <a:schemeClr val="tx1"/>
          </a:solidFill>
          <a:latin typeface="+mn-lt"/>
          <a:ea typeface="+mn-ea"/>
          <a:cs typeface="ＭＳ Ｐゴシック"/>
        </a:defRPr>
      </a:lvl1pPr>
      <a:lvl2pPr marL="742950" indent="-285750" algn="l" rtl="0" eaLnBrk="1" fontAlgn="base" hangingPunct="1">
        <a:spcBef>
          <a:spcPct val="20000"/>
        </a:spcBef>
        <a:spcAft>
          <a:spcPct val="0"/>
        </a:spcAft>
        <a:buChar char="–"/>
        <a:defRPr>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16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14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14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F_F6D65E9B.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5B_3CDC97DF.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50_1821EDFD.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microsoft.com/office/2018/10/relationships/comments" Target="../comments/modernComment_163_A9D186A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51_E0324CD9.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43_9907E730.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53_34E55925.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61_BE0CCB3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57_E533859A.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5E_744A71A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62_244D877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58_6EE36F2.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5F_A5351DED.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microsoft.com/office/2018/10/relationships/comments" Target="../comments/modernComment_164_B1CB8A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59_8B2789B1.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2" Type="http://schemas.microsoft.com/office/2018/10/relationships/comments" Target="../comments/modernComment_160_85327BE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39_6236C58C.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52_1E337FBB.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42_83C4FC17.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43" y="1713869"/>
            <a:ext cx="8893833" cy="1161746"/>
          </a:xfrm>
        </p:spPr>
        <p:txBody>
          <a:bodyPr lIns="91440" tIns="45720" rIns="91440" bIns="45720" anchor="t"/>
          <a:lstStyle/>
          <a:p>
            <a:pPr>
              <a:spcBef>
                <a:spcPct val="20000"/>
              </a:spcBef>
              <a:buClr>
                <a:srgbClr val="003399"/>
              </a:buClr>
              <a:buSzPct val="110000"/>
            </a:pPr>
            <a:r>
              <a:rPr lang="en-US" sz="4000" b="1" dirty="0">
                <a:solidFill>
                  <a:srgbClr val="002060"/>
                </a:solidFill>
                <a:latin typeface="Avenir Roman"/>
                <a:ea typeface="ＭＳ Ｐゴシック"/>
                <a:cs typeface="+mn-cs"/>
              </a:rPr>
              <a:t>NJCEP Proposed Fiscal Year 2026 Electric Vehicle Budget and Program Plans – Stakeholder Meeting</a:t>
            </a:r>
          </a:p>
        </p:txBody>
      </p:sp>
      <p:sp>
        <p:nvSpPr>
          <p:cNvPr id="3" name="Subtitle 2"/>
          <p:cNvSpPr>
            <a:spLocks noGrp="1"/>
          </p:cNvSpPr>
          <p:nvPr>
            <p:ph type="subTitle" idx="1"/>
          </p:nvPr>
        </p:nvSpPr>
        <p:spPr>
          <a:xfrm>
            <a:off x="1330959" y="4953000"/>
            <a:ext cx="6400800" cy="1336963"/>
          </a:xfrm>
        </p:spPr>
        <p:txBody>
          <a:bodyPr lIns="91440" tIns="45720" rIns="91440" bIns="45720" anchor="t"/>
          <a:lstStyle/>
          <a:p>
            <a:r>
              <a:rPr lang="en-US" sz="2400" dirty="0">
                <a:solidFill>
                  <a:srgbClr val="002060"/>
                </a:solidFill>
                <a:latin typeface="Avenir Roman"/>
                <a:ea typeface="ＭＳ Ｐゴシック"/>
              </a:rPr>
              <a:t>June 3, 2025</a:t>
            </a:r>
            <a:br>
              <a:rPr lang="en-US" sz="2400" dirty="0">
                <a:latin typeface="Avenir Roman"/>
                <a:ea typeface="ＭＳ Ｐゴシック"/>
              </a:rPr>
            </a:br>
            <a:r>
              <a:rPr lang="en-US" sz="2400" dirty="0">
                <a:solidFill>
                  <a:srgbClr val="002060"/>
                </a:solidFill>
                <a:latin typeface="Avenir Roman"/>
                <a:ea typeface="ＭＳ Ｐゴシック"/>
              </a:rPr>
              <a:t>1:00 pm – 3:00 pm</a:t>
            </a:r>
            <a:endParaRPr lang="en-US" sz="2800" dirty="0">
              <a:solidFill>
                <a:srgbClr val="002060"/>
              </a:solidFill>
              <a:latin typeface="Avenir Roman"/>
            </a:endParaRPr>
          </a:p>
        </p:txBody>
      </p:sp>
    </p:spTree>
    <p:extLst>
      <p:ext uri="{BB962C8B-B14F-4D97-AF65-F5344CB8AC3E}">
        <p14:creationId xmlns:p14="http://schemas.microsoft.com/office/powerpoint/2010/main" val="4141244059"/>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536C7E-31B4-C24E-FBB7-850305114A7B}"/>
              </a:ext>
            </a:extLst>
          </p:cNvPr>
          <p:cNvSpPr>
            <a:spLocks noGrp="1"/>
          </p:cNvSpPr>
          <p:nvPr>
            <p:ph idx="1"/>
          </p:nvPr>
        </p:nvSpPr>
        <p:spPr/>
        <p:txBody>
          <a:bodyPr/>
          <a:lstStyle/>
          <a:p>
            <a:r>
              <a:rPr lang="en-US" dirty="0"/>
              <a:t>The Income- Eligibility based incentive increased to $2500</a:t>
            </a:r>
          </a:p>
          <a:p>
            <a:r>
              <a:rPr lang="en-US" dirty="0"/>
              <a:t>Must pre-qualify prior to purchase, prequalification may take up to 5 business days and is valid for 120 days </a:t>
            </a:r>
          </a:p>
          <a:p>
            <a:r>
              <a:rPr lang="en-US" dirty="0"/>
              <a:t>Dependents are not eligible for the income-qualified incentive</a:t>
            </a:r>
          </a:p>
        </p:txBody>
      </p:sp>
      <p:sp>
        <p:nvSpPr>
          <p:cNvPr id="4" name="Date Placeholder 3">
            <a:extLst>
              <a:ext uri="{FF2B5EF4-FFF2-40B4-BE49-F238E27FC236}">
                <a16:creationId xmlns:a16="http://schemas.microsoft.com/office/drawing/2014/main" id="{7C7DD1C0-A52A-2A1B-B9A8-0C13F40181D6}"/>
              </a:ext>
            </a:extLst>
          </p:cNvPr>
          <p:cNvSpPr>
            <a:spLocks noGrp="1"/>
          </p:cNvSpPr>
          <p:nvPr>
            <p:ph type="dt" sz="half" idx="4294967295"/>
          </p:nvPr>
        </p:nvSpPr>
        <p:spPr>
          <a:xfrm>
            <a:off x="0" y="6356350"/>
            <a:ext cx="2133600" cy="365125"/>
          </a:xfrm>
        </p:spPr>
        <p:txBody>
          <a:bodyPr/>
          <a:lstStyle/>
          <a:p>
            <a:pPr>
              <a:defRPr/>
            </a:pPr>
            <a:fld id="{B91DA7B6-A740-4B22-A55C-CD7EA8B58A80}" type="datetime1">
              <a:rPr lang="en-US" smtClean="0"/>
              <a:t>6/3/2025</a:t>
            </a:fld>
            <a:endParaRPr lang="en-US"/>
          </a:p>
        </p:txBody>
      </p:sp>
      <p:sp>
        <p:nvSpPr>
          <p:cNvPr id="5" name="Footer Placeholder 4">
            <a:extLst>
              <a:ext uri="{FF2B5EF4-FFF2-40B4-BE49-F238E27FC236}">
                <a16:creationId xmlns:a16="http://schemas.microsoft.com/office/drawing/2014/main" id="{1545BE7F-A571-0EBA-A43E-BF43D6E05988}"/>
              </a:ext>
            </a:extLst>
          </p:cNvPr>
          <p:cNvSpPr>
            <a:spLocks noGrp="1"/>
          </p:cNvSpPr>
          <p:nvPr>
            <p:ph type="ftr" sz="quarter" idx="4294967295"/>
          </p:nvPr>
        </p:nvSpPr>
        <p:spPr>
          <a:xfrm>
            <a:off x="0" y="6356350"/>
            <a:ext cx="2895600" cy="365125"/>
          </a:xfrm>
        </p:spPr>
        <p:txBody>
          <a:bodyPr/>
          <a:lstStyle/>
          <a:p>
            <a:pPr>
              <a:defRPr/>
            </a:pPr>
            <a:r>
              <a:rPr lang="en-US"/>
              <a:t>www.nj.gov/bpu</a:t>
            </a:r>
          </a:p>
        </p:txBody>
      </p:sp>
      <p:sp>
        <p:nvSpPr>
          <p:cNvPr id="6" name="Slide Number Placeholder 5">
            <a:extLst>
              <a:ext uri="{FF2B5EF4-FFF2-40B4-BE49-F238E27FC236}">
                <a16:creationId xmlns:a16="http://schemas.microsoft.com/office/drawing/2014/main" id="{3F2DF8A1-414D-0DD3-158B-AA8E8EFFFB7A}"/>
              </a:ext>
            </a:extLst>
          </p:cNvPr>
          <p:cNvSpPr>
            <a:spLocks noGrp="1"/>
          </p:cNvSpPr>
          <p:nvPr>
            <p:ph type="sldNum" sz="quarter" idx="4294967295"/>
          </p:nvPr>
        </p:nvSpPr>
        <p:spPr>
          <a:xfrm>
            <a:off x="7010400" y="6356350"/>
            <a:ext cx="2133600" cy="365125"/>
          </a:xfrm>
        </p:spPr>
        <p:txBody>
          <a:bodyPr/>
          <a:lstStyle/>
          <a:p>
            <a:pPr>
              <a:defRPr/>
            </a:pPr>
            <a:fld id="{6394E1E7-201A-475B-BC54-138A97EDB787}" type="slidenum">
              <a:rPr lang="en-US" smtClean="0"/>
              <a:pPr>
                <a:defRPr/>
              </a:pPr>
              <a:t>10</a:t>
            </a:fld>
            <a:endParaRPr lang="en-US"/>
          </a:p>
        </p:txBody>
      </p:sp>
      <p:sp>
        <p:nvSpPr>
          <p:cNvPr id="7" name="Title 1">
            <a:extLst>
              <a:ext uri="{FF2B5EF4-FFF2-40B4-BE49-F238E27FC236}">
                <a16:creationId xmlns:a16="http://schemas.microsoft.com/office/drawing/2014/main" id="{3BF315F6-EE50-055B-A775-B5487F5552C2}"/>
              </a:ext>
            </a:extLst>
          </p:cNvPr>
          <p:cNvSpPr>
            <a:spLocks noGrp="1"/>
          </p:cNvSpPr>
          <p:nvPr>
            <p:ph type="title"/>
          </p:nvPr>
        </p:nvSpPr>
        <p:spPr>
          <a:xfrm>
            <a:off x="1828800" y="731831"/>
            <a:ext cx="7748207" cy="1143000"/>
          </a:xfrm>
        </p:spPr>
        <p:txBody>
          <a:bodyPr/>
          <a:lstStyle/>
          <a:p>
            <a:r>
              <a:rPr lang="en-US" sz="3200" dirty="0">
                <a:solidFill>
                  <a:srgbClr val="FFFF00"/>
                </a:solidFill>
              </a:rPr>
              <a:t>Proposed FY26 Charge Up </a:t>
            </a:r>
          </a:p>
        </p:txBody>
      </p:sp>
    </p:spTree>
    <p:extLst>
      <p:ext uri="{BB962C8B-B14F-4D97-AF65-F5344CB8AC3E}">
        <p14:creationId xmlns:p14="http://schemas.microsoft.com/office/powerpoint/2010/main" val="102108975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7748207" cy="1143000"/>
          </a:xfrm>
        </p:spPr>
        <p:txBody>
          <a:bodyPr/>
          <a:lstStyle/>
          <a:p>
            <a:r>
              <a:rPr lang="en-US" sz="3200" dirty="0">
                <a:solidFill>
                  <a:srgbClr val="FFFF00"/>
                </a:solidFill>
              </a:rPr>
              <a:t>Proposed FY26 Charge Up </a:t>
            </a:r>
          </a:p>
        </p:txBody>
      </p:sp>
      <p:sp>
        <p:nvSpPr>
          <p:cNvPr id="3" name="Content Placeholder 2"/>
          <p:cNvSpPr>
            <a:spLocks noGrp="1"/>
          </p:cNvSpPr>
          <p:nvPr>
            <p:ph idx="1"/>
          </p:nvPr>
        </p:nvSpPr>
        <p:spPr>
          <a:xfrm>
            <a:off x="304800" y="1600206"/>
            <a:ext cx="8686800" cy="4876794"/>
          </a:xfrm>
        </p:spPr>
        <p:txBody>
          <a:bodyPr lIns="91440" tIns="45720" rIns="91440" bIns="45720" anchor="t"/>
          <a:lstStyle/>
          <a:p>
            <a:pPr lvl="1"/>
            <a:endParaRPr lang="en-US" dirty="0"/>
          </a:p>
          <a:p>
            <a:pPr lvl="2"/>
            <a:r>
              <a:rPr lang="en-US" sz="2400" dirty="0">
                <a:solidFill>
                  <a:schemeClr val="tx1">
                    <a:lumMod val="50000"/>
                  </a:schemeClr>
                </a:solidFill>
              </a:rPr>
              <a:t>Eligibility</a:t>
            </a:r>
          </a:p>
          <a:p>
            <a:pPr lvl="2"/>
            <a:r>
              <a:rPr lang="en-US" sz="1600" dirty="0">
                <a:solidFill>
                  <a:schemeClr val="tx1">
                    <a:lumMod val="50000"/>
                  </a:schemeClr>
                </a:solidFill>
              </a:rPr>
              <a:t>For vehicles that reserve funding at the time of order, the MSRP at the time of order must match the MSRP at time of purchase or lease.  </a:t>
            </a:r>
          </a:p>
          <a:p>
            <a:pPr lvl="2"/>
            <a:r>
              <a:rPr lang="en-US" sz="1600" dirty="0">
                <a:solidFill>
                  <a:schemeClr val="tx1">
                    <a:lumMod val="50000"/>
                  </a:schemeClr>
                </a:solidFill>
              </a:rPr>
              <a:t>If the Program Administrator announces that the Program will close due to expending all available funds, there will not be an opportunity to reserve funds for orders made outside the normal 14-day window.</a:t>
            </a:r>
          </a:p>
          <a:p>
            <a:pPr lvl="2"/>
            <a:r>
              <a:rPr lang="en-US" sz="1600" dirty="0">
                <a:solidFill>
                  <a:schemeClr val="tx1">
                    <a:lumMod val="50000"/>
                  </a:schemeClr>
                </a:solidFill>
              </a:rPr>
              <a:t>If Dealerships or Showrooms do not intend to reserve funding at the time of order they must provide written notice to the customer that eligible vehicles will remain eligible for the incentive at the time of purchase or lease, pending availability of funds. </a:t>
            </a:r>
          </a:p>
          <a:p>
            <a:pPr lvl="2"/>
            <a:r>
              <a:rPr lang="en-US" sz="1600" dirty="0">
                <a:solidFill>
                  <a:schemeClr val="tx1">
                    <a:lumMod val="50000"/>
                  </a:schemeClr>
                </a:solidFill>
              </a:rPr>
              <a:t>Dealerships and Showrooms that do not enter orders must provide updates to the Program Administrator regarding the number of pending orders. </a:t>
            </a:r>
          </a:p>
          <a:p>
            <a:pPr lvl="2"/>
            <a:endParaRPr lang="en-US" sz="1600" dirty="0"/>
          </a:p>
          <a:p>
            <a:pPr marL="914400" lvl="2" indent="0">
              <a:buNone/>
            </a:pPr>
            <a:endParaRPr lang="en-US" sz="1600" dirty="0"/>
          </a:p>
          <a:p>
            <a:pPr lvl="2"/>
            <a:endParaRPr lang="en-US" sz="1600" b="1" dirty="0"/>
          </a:p>
          <a:p>
            <a:pPr lvl="2"/>
            <a:endParaRPr lang="en-US" sz="1600" dirty="0"/>
          </a:p>
        </p:txBody>
      </p:sp>
    </p:spTree>
    <p:extLst>
      <p:ext uri="{BB962C8B-B14F-4D97-AF65-F5344CB8AC3E}">
        <p14:creationId xmlns:p14="http://schemas.microsoft.com/office/powerpoint/2010/main" val="248575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685800"/>
            <a:ext cx="7748207" cy="1143000"/>
          </a:xfrm>
          <a:prstGeom prst="rect">
            <a:avLst/>
          </a:prstGeom>
        </p:spPr>
        <p:txBody>
          <a:bodyPr/>
          <a:lst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a:lstStyle>
          <a:p>
            <a:r>
              <a:rPr lang="en-US" sz="3200" dirty="0">
                <a:solidFill>
                  <a:srgbClr val="FFFF00"/>
                </a:solidFill>
              </a:rPr>
              <a:t>Charge Up Statistics</a:t>
            </a:r>
          </a:p>
        </p:txBody>
      </p:sp>
      <p:sp>
        <p:nvSpPr>
          <p:cNvPr id="7" name="TextBox 6"/>
          <p:cNvSpPr txBox="1"/>
          <p:nvPr/>
        </p:nvSpPr>
        <p:spPr>
          <a:xfrm>
            <a:off x="1188537" y="6254918"/>
            <a:ext cx="1742785" cy="230832"/>
          </a:xfrm>
          <a:prstGeom prst="rect">
            <a:avLst/>
          </a:prstGeom>
          <a:noFill/>
        </p:spPr>
        <p:txBody>
          <a:bodyPr wrap="none" rtlCol="0">
            <a:spAutoFit/>
          </a:bodyPr>
          <a:lstStyle/>
          <a:p>
            <a:pPr marL="171450" indent="-171450">
              <a:buFont typeface="Arial" panose="020B0604020202020204" pitchFamily="34" charset="0"/>
              <a:buChar char="•"/>
            </a:pPr>
            <a:r>
              <a:rPr lang="en-US" sz="900" dirty="0">
                <a:solidFill>
                  <a:schemeClr val="tx2">
                    <a:lumMod val="60000"/>
                    <a:lumOff val="40000"/>
                  </a:schemeClr>
                </a:solidFill>
              </a:rPr>
              <a:t>Total funding for fiscal year</a:t>
            </a:r>
          </a:p>
        </p:txBody>
      </p:sp>
      <p:graphicFrame>
        <p:nvGraphicFramePr>
          <p:cNvPr id="3" name="Chart 2">
            <a:extLst>
              <a:ext uri="{FF2B5EF4-FFF2-40B4-BE49-F238E27FC236}">
                <a16:creationId xmlns:a16="http://schemas.microsoft.com/office/drawing/2014/main" id="{00000000-0008-0000-0000-000002000000}"/>
              </a:ext>
              <a:ext uri="{147F2762-F138-4A5C-976F-8EAC2B608ADB}">
                <a16:predDERef xmlns:a16="http://schemas.microsoft.com/office/drawing/2014/main" pred="{00000000-0008-0000-0000-000004000000}"/>
              </a:ext>
            </a:extLst>
          </p:cNvPr>
          <p:cNvGraphicFramePr>
            <a:graphicFrameLocks/>
          </p:cNvGraphicFramePr>
          <p:nvPr>
            <p:extLst>
              <p:ext uri="{D42A27DB-BD31-4B8C-83A1-F6EECF244321}">
                <p14:modId xmlns:p14="http://schemas.microsoft.com/office/powerpoint/2010/main" val="2752316932"/>
              </p:ext>
            </p:extLst>
          </p:nvPr>
        </p:nvGraphicFramePr>
        <p:xfrm>
          <a:off x="1235292" y="1622059"/>
          <a:ext cx="6673415" cy="4357716"/>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E72010D6-2143-CCE4-B79F-6D3BBBE921CB}"/>
              </a:ext>
            </a:extLst>
          </p:cNvPr>
          <p:cNvPicPr>
            <a:picLocks noChangeAspect="1"/>
          </p:cNvPicPr>
          <p:nvPr/>
        </p:nvPicPr>
        <p:blipFill>
          <a:blip r:embed="rId5"/>
          <a:stretch>
            <a:fillRect/>
          </a:stretch>
        </p:blipFill>
        <p:spPr>
          <a:xfrm>
            <a:off x="4842101" y="5982411"/>
            <a:ext cx="1834627" cy="379578"/>
          </a:xfrm>
          <a:prstGeom prst="rect">
            <a:avLst/>
          </a:prstGeom>
        </p:spPr>
      </p:pic>
    </p:spTree>
    <p:extLst>
      <p:ext uri="{BB962C8B-B14F-4D97-AF65-F5344CB8AC3E}">
        <p14:creationId xmlns:p14="http://schemas.microsoft.com/office/powerpoint/2010/main" val="404876797"/>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15EAD-32A3-F438-7CA5-CD237DB095C1}"/>
              </a:ext>
            </a:extLst>
          </p:cNvPr>
          <p:cNvSpPr txBox="1">
            <a:spLocks/>
          </p:cNvSpPr>
          <p:nvPr/>
        </p:nvSpPr>
        <p:spPr>
          <a:xfrm>
            <a:off x="1676400" y="685800"/>
            <a:ext cx="7748207" cy="1143000"/>
          </a:xfrm>
          <a:prstGeom prst="rect">
            <a:avLst/>
          </a:prstGeom>
        </p:spPr>
        <p:txBody>
          <a:bodyPr/>
          <a:lst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a:lstStyle>
          <a:p>
            <a:r>
              <a:rPr lang="en-US" sz="3200" dirty="0">
                <a:solidFill>
                  <a:srgbClr val="FFFF00"/>
                </a:solidFill>
              </a:rPr>
              <a:t>Charge Up Statistics</a:t>
            </a:r>
          </a:p>
        </p:txBody>
      </p:sp>
      <p:graphicFrame>
        <p:nvGraphicFramePr>
          <p:cNvPr id="7" name="Chart 6">
            <a:extLst>
              <a:ext uri="{FF2B5EF4-FFF2-40B4-BE49-F238E27FC236}">
                <a16:creationId xmlns:a16="http://schemas.microsoft.com/office/drawing/2014/main" id="{C235B872-3152-052A-1EB1-39CB7530C359}"/>
              </a:ext>
            </a:extLst>
          </p:cNvPr>
          <p:cNvGraphicFramePr/>
          <p:nvPr>
            <p:extLst>
              <p:ext uri="{D42A27DB-BD31-4B8C-83A1-F6EECF244321}">
                <p14:modId xmlns:p14="http://schemas.microsoft.com/office/powerpoint/2010/main" val="3565177839"/>
              </p:ext>
            </p:extLst>
          </p:nvPr>
        </p:nvGraphicFramePr>
        <p:xfrm>
          <a:off x="1164879" y="1828800"/>
          <a:ext cx="6814242" cy="4161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80993"/>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7748207" cy="1143000"/>
          </a:xfrm>
        </p:spPr>
        <p:txBody>
          <a:bodyPr/>
          <a:lstStyle/>
          <a:p>
            <a:r>
              <a:rPr lang="en-US" sz="3200" dirty="0">
                <a:solidFill>
                  <a:srgbClr val="FFFF00"/>
                </a:solidFill>
              </a:rPr>
              <a:t>Proposed FY26 Charge Up </a:t>
            </a:r>
          </a:p>
        </p:txBody>
      </p:sp>
      <p:sp>
        <p:nvSpPr>
          <p:cNvPr id="3" name="Content Placeholder 2"/>
          <p:cNvSpPr>
            <a:spLocks noGrp="1"/>
          </p:cNvSpPr>
          <p:nvPr>
            <p:ph idx="1"/>
          </p:nvPr>
        </p:nvSpPr>
        <p:spPr>
          <a:xfrm>
            <a:off x="735475" y="1257300"/>
            <a:ext cx="8328045" cy="5274359"/>
          </a:xfrm>
        </p:spPr>
        <p:txBody>
          <a:bodyPr lIns="91440" tIns="45720" rIns="91440" bIns="45720" anchor="t"/>
          <a:lstStyle/>
          <a:p>
            <a:pPr marL="914400" lvl="2" indent="0">
              <a:buNone/>
            </a:pPr>
            <a:endParaRPr lang="en-US" dirty="0"/>
          </a:p>
          <a:p>
            <a:pPr marL="914400" lvl="2" indent="0">
              <a:buNone/>
            </a:pPr>
            <a:r>
              <a:rPr lang="en-US" dirty="0"/>
              <a:t>There are no proposed changes to the Residential Charger Program </a:t>
            </a:r>
          </a:p>
          <a:p>
            <a:pPr lvl="1"/>
            <a:endParaRPr lang="en-US" sz="1600" dirty="0"/>
          </a:p>
          <a:p>
            <a:pPr lvl="2"/>
            <a:endParaRPr lang="en-US" sz="1600" dirty="0"/>
          </a:p>
          <a:p>
            <a:pPr marL="914400" lvl="2" indent="0">
              <a:buNone/>
            </a:pPr>
            <a:endParaRPr lang="en-US" sz="1600" dirty="0"/>
          </a:p>
          <a:p>
            <a:pPr marL="914400" lvl="2" indent="0">
              <a:buNone/>
            </a:pPr>
            <a:endParaRPr lang="en-US" sz="1600" b="1" dirty="0"/>
          </a:p>
        </p:txBody>
      </p:sp>
      <p:sp>
        <p:nvSpPr>
          <p:cNvPr id="5" name="TextBox 4"/>
          <p:cNvSpPr txBox="1"/>
          <p:nvPr/>
        </p:nvSpPr>
        <p:spPr>
          <a:xfrm>
            <a:off x="3178167" y="6508812"/>
            <a:ext cx="3442658" cy="338554"/>
          </a:xfrm>
          <a:prstGeom prst="rect">
            <a:avLst/>
          </a:prstGeom>
          <a:noFill/>
        </p:spPr>
        <p:txBody>
          <a:bodyPr wrap="square" lIns="91440" tIns="45720" rIns="91440" bIns="45720" rtlCol="0" anchor="t">
            <a:spAutoFit/>
          </a:bodyPr>
          <a:lstStyle/>
          <a:p>
            <a:r>
              <a:rPr lang="en-US" sz="1600" dirty="0">
                <a:latin typeface="Arial"/>
                <a:cs typeface="Arial"/>
              </a:rPr>
              <a:t>Chargeup.njcleanenergy.com </a:t>
            </a:r>
            <a:endParaRPr lang="en-US" sz="1600" dirty="0"/>
          </a:p>
        </p:txBody>
      </p:sp>
      <p:pic>
        <p:nvPicPr>
          <p:cNvPr id="8" name="Picture 7" descr="Graphical user interface, chart, bar chart&#10;&#10;AI-generated content may be incorrect.">
            <a:extLst>
              <a:ext uri="{FF2B5EF4-FFF2-40B4-BE49-F238E27FC236}">
                <a16:creationId xmlns:a16="http://schemas.microsoft.com/office/drawing/2014/main" id="{57E21067-B54E-8226-2AFA-69ECB7754EFD}"/>
              </a:ext>
            </a:extLst>
          </p:cNvPr>
          <p:cNvPicPr>
            <a:picLocks noChangeAspect="1"/>
          </p:cNvPicPr>
          <p:nvPr/>
        </p:nvPicPr>
        <p:blipFill>
          <a:blip r:embed="rId4">
            <a:extLst>
              <a:ext uri="{28A0092B-C50C-407E-A947-70E740481C1C}">
                <a14:useLocalDpi xmlns:a14="http://schemas.microsoft.com/office/drawing/2010/main" val="0"/>
              </a:ext>
            </a:extLst>
          </a:blip>
          <a:srcRect t="25359" b="37647"/>
          <a:stretch/>
        </p:blipFill>
        <p:spPr>
          <a:xfrm>
            <a:off x="80480" y="2704289"/>
            <a:ext cx="8893188" cy="3724535"/>
          </a:xfrm>
          <a:prstGeom prst="rect">
            <a:avLst/>
          </a:prstGeom>
        </p:spPr>
      </p:pic>
      <p:pic>
        <p:nvPicPr>
          <p:cNvPr id="9" name="Picture 8" descr="Graphical user interface, chart, bar chart&#10;&#10;AI-generated content may be incorrect.">
            <a:extLst>
              <a:ext uri="{FF2B5EF4-FFF2-40B4-BE49-F238E27FC236}">
                <a16:creationId xmlns:a16="http://schemas.microsoft.com/office/drawing/2014/main" id="{D0BC52C0-EF70-59BE-DBEA-D897D95C78F1}"/>
              </a:ext>
            </a:extLst>
          </p:cNvPr>
          <p:cNvPicPr>
            <a:picLocks noChangeAspect="1"/>
          </p:cNvPicPr>
          <p:nvPr/>
        </p:nvPicPr>
        <p:blipFill>
          <a:blip r:embed="rId4">
            <a:extLst>
              <a:ext uri="{28A0092B-C50C-407E-A947-70E740481C1C}">
                <a14:useLocalDpi xmlns:a14="http://schemas.microsoft.com/office/drawing/2010/main" val="0"/>
              </a:ext>
            </a:extLst>
          </a:blip>
          <a:srcRect t="11181" b="82026"/>
          <a:stretch/>
        </p:blipFill>
        <p:spPr>
          <a:xfrm>
            <a:off x="1938330" y="2238423"/>
            <a:ext cx="5714047" cy="465866"/>
          </a:xfrm>
          <a:prstGeom prst="rect">
            <a:avLst/>
          </a:prstGeom>
        </p:spPr>
      </p:pic>
    </p:spTree>
    <p:extLst>
      <p:ext uri="{BB962C8B-B14F-4D97-AF65-F5344CB8AC3E}">
        <p14:creationId xmlns:p14="http://schemas.microsoft.com/office/powerpoint/2010/main" val="376139285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979" y="771728"/>
            <a:ext cx="8281607" cy="1143000"/>
          </a:xfrm>
        </p:spPr>
        <p:txBody>
          <a:bodyPr/>
          <a:lstStyle/>
          <a:p>
            <a:r>
              <a:rPr lang="en-US" sz="2200" dirty="0">
                <a:solidFill>
                  <a:srgbClr val="FFFF00"/>
                </a:solidFill>
              </a:rPr>
              <a:t>Proposed FY26 EV Program Requirements </a:t>
            </a:r>
          </a:p>
        </p:txBody>
      </p:sp>
      <p:sp>
        <p:nvSpPr>
          <p:cNvPr id="3" name="Content Placeholder 2"/>
          <p:cNvSpPr>
            <a:spLocks noGrp="1"/>
          </p:cNvSpPr>
          <p:nvPr>
            <p:ph idx="1"/>
          </p:nvPr>
        </p:nvSpPr>
        <p:spPr>
          <a:xfrm>
            <a:off x="457200" y="1752600"/>
            <a:ext cx="8229600" cy="4525963"/>
          </a:xfrm>
        </p:spPr>
        <p:txBody>
          <a:bodyPr lIns="91440" tIns="45720" rIns="91440" bIns="45720" anchor="t"/>
          <a:lstStyle/>
          <a:p>
            <a:pPr marL="0" indent="0">
              <a:buNone/>
            </a:pPr>
            <a:endParaRPr lang="en-US" sz="2400" dirty="0"/>
          </a:p>
          <a:p>
            <a:r>
              <a:rPr lang="en-US" sz="2400" dirty="0"/>
              <a:t>To provide consistency across our programs, BPU EV Program requirements include: </a:t>
            </a:r>
          </a:p>
          <a:p>
            <a:pPr lvl="1"/>
            <a:r>
              <a:rPr lang="en-US" sz="1800" dirty="0">
                <a:solidFill>
                  <a:schemeClr val="tx1">
                    <a:lumMod val="50000"/>
                  </a:schemeClr>
                </a:solidFill>
              </a:rPr>
              <a:t>ENERGY STAR certified, as required by the Appliance Act (applicable for Level 1 &amp; 2 chargers) </a:t>
            </a:r>
          </a:p>
          <a:p>
            <a:pPr lvl="1"/>
            <a:r>
              <a:rPr lang="en-US" sz="1800" dirty="0">
                <a:solidFill>
                  <a:schemeClr val="tx1">
                    <a:lumMod val="50000"/>
                  </a:schemeClr>
                </a:solidFill>
              </a:rPr>
              <a:t>Vehicles and chargers may not be purchased prior to application</a:t>
            </a:r>
          </a:p>
          <a:p>
            <a:pPr lvl="1"/>
            <a:r>
              <a:rPr lang="en-US" sz="1800" dirty="0">
                <a:solidFill>
                  <a:schemeClr val="tx1">
                    <a:lumMod val="50000"/>
                  </a:schemeClr>
                </a:solidFill>
              </a:rPr>
              <a:t>Meet or exceed federal uptime requirement – 97% </a:t>
            </a:r>
          </a:p>
          <a:p>
            <a:pPr lvl="1"/>
            <a:r>
              <a:rPr lang="en-US" sz="1800" dirty="0"/>
              <a:t>Networked dual-port charger that is on a network pre-approved by the State</a:t>
            </a:r>
          </a:p>
          <a:p>
            <a:pPr lvl="1"/>
            <a:r>
              <a:rPr lang="en-US" sz="1800" dirty="0"/>
              <a:t>Incentives may be stacked with utility make-ready incentives, up to the amounts allowed by the utility’s stipulation of settlement.  </a:t>
            </a:r>
            <a:endParaRPr lang="en-US" sz="1800" dirty="0">
              <a:solidFill>
                <a:srgbClr val="00B050"/>
              </a:solidFill>
            </a:endParaRPr>
          </a:p>
          <a:p>
            <a:pPr lvl="1"/>
            <a:r>
              <a:rPr lang="en-US" sz="1800" dirty="0"/>
              <a:t>BPU incentives may not be stacked with the New Jersey Department of Environmental Protection’s (“NJDEP”) It Pay$ to Plug In Program for the same charger</a:t>
            </a:r>
            <a:endParaRPr lang="en-US" sz="1800" dirty="0">
              <a:solidFill>
                <a:srgbClr val="00B050"/>
              </a:solidFill>
            </a:endParaRPr>
          </a:p>
        </p:txBody>
      </p:sp>
    </p:spTree>
    <p:extLst>
      <p:ext uri="{BB962C8B-B14F-4D97-AF65-F5344CB8AC3E}">
        <p14:creationId xmlns:p14="http://schemas.microsoft.com/office/powerpoint/2010/main" val="256743198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81607" cy="1143000"/>
          </a:xfrm>
        </p:spPr>
        <p:txBody>
          <a:bodyPr/>
          <a:lstStyle/>
          <a:p>
            <a:r>
              <a:rPr lang="en-US" sz="3200" dirty="0">
                <a:solidFill>
                  <a:srgbClr val="FFFF00"/>
                </a:solidFill>
              </a:rPr>
              <a:t>Proposed FY26 Clean Fleet</a:t>
            </a:r>
          </a:p>
        </p:txBody>
      </p:sp>
      <p:sp>
        <p:nvSpPr>
          <p:cNvPr id="3" name="Content Placeholder 2"/>
          <p:cNvSpPr>
            <a:spLocks noGrp="1"/>
          </p:cNvSpPr>
          <p:nvPr>
            <p:ph idx="1"/>
          </p:nvPr>
        </p:nvSpPr>
        <p:spPr>
          <a:xfrm>
            <a:off x="625759" y="1257300"/>
            <a:ext cx="8381367" cy="5038178"/>
          </a:xfrm>
        </p:spPr>
        <p:txBody>
          <a:bodyPr lIns="91440" tIns="45720" rIns="91440" bIns="45720" anchor="t"/>
          <a:lstStyle/>
          <a:p>
            <a:endParaRPr lang="en-US" sz="2400" dirty="0"/>
          </a:p>
          <a:p>
            <a:r>
              <a:rPr lang="en-US" sz="2000" dirty="0"/>
              <a:t>For state and local government entities including colleges, towns, schools and </a:t>
            </a:r>
            <a:r>
              <a:rPr lang="en-US" sz="2000" dirty="0">
                <a:solidFill>
                  <a:schemeClr val="tx1">
                    <a:lumMod val="50000"/>
                  </a:schemeClr>
                </a:solidFill>
              </a:rPr>
              <a:t>non-profits</a:t>
            </a:r>
          </a:p>
          <a:p>
            <a:r>
              <a:rPr lang="en-US" sz="2000" dirty="0">
                <a:solidFill>
                  <a:srgbClr val="002060"/>
                </a:solidFill>
              </a:rPr>
              <a:t>Now administered by CSE </a:t>
            </a:r>
          </a:p>
          <a:p>
            <a:r>
              <a:rPr lang="en-US" sz="2000" dirty="0"/>
              <a:t>Incentive levels: </a:t>
            </a:r>
          </a:p>
          <a:p>
            <a:pPr lvl="1"/>
            <a:r>
              <a:rPr lang="en-US" sz="2000" dirty="0"/>
              <a:t>$4,000 for an EV </a:t>
            </a:r>
          </a:p>
          <a:p>
            <a:pPr lvl="1"/>
            <a:r>
              <a:rPr lang="en-US" sz="2000" dirty="0"/>
              <a:t>$5,000 L2 Public Charger </a:t>
            </a:r>
          </a:p>
          <a:p>
            <a:pPr lvl="1"/>
            <a:r>
              <a:rPr lang="en-US" sz="2000" dirty="0"/>
              <a:t>$4,000 L2 Fleet Charger + 50% (up to $5,000) for Make Ready</a:t>
            </a:r>
          </a:p>
          <a:p>
            <a:pPr lvl="1"/>
            <a:r>
              <a:rPr lang="en-US" sz="2000" dirty="0"/>
              <a:t>Fast Chargers:</a:t>
            </a:r>
          </a:p>
          <a:p>
            <a:pPr lvl="2"/>
            <a:r>
              <a:rPr lang="en-US" sz="1600" dirty="0">
                <a:solidFill>
                  <a:srgbClr val="00B050"/>
                </a:solidFill>
              </a:rPr>
              <a:t>$60,000 (50-100 kW)</a:t>
            </a:r>
          </a:p>
          <a:p>
            <a:pPr lvl="2"/>
            <a:r>
              <a:rPr lang="en-US" sz="1600" dirty="0">
                <a:solidFill>
                  <a:srgbClr val="00B050"/>
                </a:solidFill>
              </a:rPr>
              <a:t>$100,000 (100-200 kW)</a:t>
            </a:r>
          </a:p>
          <a:p>
            <a:pPr lvl="2"/>
            <a:r>
              <a:rPr lang="en-US" sz="1600" dirty="0">
                <a:solidFill>
                  <a:srgbClr val="00B050"/>
                </a:solidFill>
              </a:rPr>
              <a:t>$180,000 (200 kW+)</a:t>
            </a:r>
          </a:p>
          <a:p>
            <a:pPr lvl="2"/>
            <a:r>
              <a:rPr lang="en-US" sz="1600" dirty="0">
                <a:solidFill>
                  <a:srgbClr val="00B050"/>
                </a:solidFill>
              </a:rPr>
              <a:t>+ 50% (up to $50,000) for Make Ready for Fleet Fast Chargers</a:t>
            </a:r>
          </a:p>
          <a:p>
            <a:pPr lvl="1"/>
            <a:r>
              <a:rPr lang="en-US" sz="2000" dirty="0">
                <a:solidFill>
                  <a:schemeClr val="tx1">
                    <a:lumMod val="50000"/>
                  </a:schemeClr>
                </a:solidFill>
              </a:rPr>
              <a:t>$10,000 for a Class 2b- 6 EV </a:t>
            </a:r>
          </a:p>
          <a:p>
            <a:pPr lvl="1"/>
            <a:r>
              <a:rPr lang="en-US" sz="2000" dirty="0">
                <a:solidFill>
                  <a:srgbClr val="002060"/>
                </a:solidFill>
              </a:rPr>
              <a:t>50% bonus for Overburdened Municipalities </a:t>
            </a:r>
          </a:p>
          <a:p>
            <a:pPr lvl="1"/>
            <a:r>
              <a:rPr lang="en-US" sz="2000" dirty="0">
                <a:solidFill>
                  <a:srgbClr val="039C48"/>
                </a:solidFill>
              </a:rPr>
              <a:t>NEW this year Off-Road Equipment </a:t>
            </a:r>
            <a:endParaRPr lang="en-US" sz="1600" dirty="0">
              <a:solidFill>
                <a:srgbClr val="039C48"/>
              </a:solidFill>
            </a:endParaRPr>
          </a:p>
          <a:p>
            <a:pPr lvl="2"/>
            <a:endParaRPr lang="en-US" sz="1600" dirty="0">
              <a:solidFill>
                <a:srgbClr val="002060"/>
              </a:solidFill>
            </a:endParaRPr>
          </a:p>
          <a:p>
            <a:pPr lvl="1"/>
            <a:endParaRPr lang="en-US" dirty="0"/>
          </a:p>
        </p:txBody>
      </p:sp>
    </p:spTree>
    <p:extLst>
      <p:ext uri="{BB962C8B-B14F-4D97-AF65-F5344CB8AC3E}">
        <p14:creationId xmlns:p14="http://schemas.microsoft.com/office/powerpoint/2010/main" val="88744579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FDE89F3B-E228-F446-2BBE-D622B8AF870B}"/>
              </a:ext>
            </a:extLst>
          </p:cNvPr>
          <p:cNvPicPr>
            <a:picLocks noChangeAspect="1"/>
          </p:cNvPicPr>
          <p:nvPr/>
        </p:nvPicPr>
        <p:blipFill>
          <a:blip r:embed="rId2"/>
          <a:stretch>
            <a:fillRect/>
          </a:stretch>
        </p:blipFill>
        <p:spPr>
          <a:xfrm>
            <a:off x="2648428" y="1776804"/>
            <a:ext cx="6216446" cy="4778474"/>
          </a:xfrm>
          <a:prstGeom prst="rect">
            <a:avLst/>
          </a:prstGeom>
        </p:spPr>
      </p:pic>
      <p:sp>
        <p:nvSpPr>
          <p:cNvPr id="5" name="Content Placeholder 2">
            <a:extLst>
              <a:ext uri="{FF2B5EF4-FFF2-40B4-BE49-F238E27FC236}">
                <a16:creationId xmlns:a16="http://schemas.microsoft.com/office/drawing/2014/main" id="{0A73203D-737C-36F8-68E5-59514204349A}"/>
              </a:ext>
            </a:extLst>
          </p:cNvPr>
          <p:cNvSpPr>
            <a:spLocks noGrp="1"/>
          </p:cNvSpPr>
          <p:nvPr/>
        </p:nvSpPr>
        <p:spPr>
          <a:xfrm>
            <a:off x="2647189" y="1334353"/>
            <a:ext cx="2279672" cy="442452"/>
          </a:xfrm>
          <a:prstGeom prst="rect">
            <a:avLst/>
          </a:prstGeom>
        </p:spPr>
        <p:txBody>
          <a:bodyPr lIns="91440" tIns="45720" rIns="91440" bIns="45720" anchor="t"/>
          <a:lstStyle>
            <a:lvl1pPr marL="342900" indent="-342900" algn="l" rtl="0" eaLnBrk="1" fontAlgn="base" hangingPunct="1">
              <a:spcBef>
                <a:spcPct val="20000"/>
              </a:spcBef>
              <a:spcAft>
                <a:spcPct val="0"/>
              </a:spcAft>
              <a:buClr>
                <a:srgbClr val="003399"/>
              </a:buClr>
              <a:buSzPct val="110000"/>
              <a:buFont typeface="Arial" pitchFamily="34" charset="0"/>
              <a:buChar char="•"/>
              <a:defRPr sz="2800" b="0" i="0" kern="1200">
                <a:solidFill>
                  <a:srgbClr val="001F5B"/>
                </a:solidFill>
                <a:latin typeface="Avenir Book"/>
                <a:ea typeface="+mn-ea"/>
                <a:cs typeface="Avenir Book"/>
              </a:defRPr>
            </a:lvl1pPr>
            <a:lvl2pPr marL="742950" indent="-285750" algn="l" rtl="0" eaLnBrk="1" fontAlgn="base" hangingPunct="1">
              <a:spcBef>
                <a:spcPct val="20000"/>
              </a:spcBef>
              <a:spcAft>
                <a:spcPct val="0"/>
              </a:spcAft>
              <a:buClr>
                <a:srgbClr val="003399"/>
              </a:buClr>
              <a:buSzPct val="90000"/>
              <a:buFont typeface="Arial" pitchFamily="34" charset="0"/>
              <a:buChar char="›"/>
              <a:defRPr sz="2400" b="0" i="0" kern="1200">
                <a:solidFill>
                  <a:srgbClr val="001F5B"/>
                </a:solidFill>
                <a:latin typeface="Avenir Book"/>
                <a:ea typeface="+mn-ea"/>
                <a:cs typeface="Avenir Book"/>
              </a:defRPr>
            </a:lvl2pPr>
            <a:lvl3pPr marL="1143000" indent="-228600" algn="l" rtl="0" eaLnBrk="1" fontAlgn="base" hangingPunct="1">
              <a:spcBef>
                <a:spcPct val="20000"/>
              </a:spcBef>
              <a:spcAft>
                <a:spcPct val="0"/>
              </a:spcAft>
              <a:buClr>
                <a:srgbClr val="003399"/>
              </a:buClr>
              <a:buFont typeface="Arial" pitchFamily="34" charset="0"/>
              <a:buChar char="»"/>
              <a:defRPr sz="2000" b="0" i="0" kern="1200">
                <a:solidFill>
                  <a:srgbClr val="001F5B"/>
                </a:solidFill>
                <a:latin typeface="Avenir Book"/>
                <a:ea typeface="+mn-ea"/>
                <a:cs typeface="Avenir Book"/>
              </a:defRPr>
            </a:lvl3pPr>
            <a:lvl4pPr marL="1600200" indent="-228600" algn="l" rtl="0" eaLnBrk="1" fontAlgn="base" hangingPunct="1">
              <a:spcBef>
                <a:spcPct val="20000"/>
              </a:spcBef>
              <a:spcAft>
                <a:spcPct val="0"/>
              </a:spcAft>
              <a:buClr>
                <a:srgbClr val="003399"/>
              </a:buClr>
              <a:buFont typeface="Arial" pitchFamily="34" charset="0"/>
              <a:buChar char="–"/>
              <a:defRPr b="0" i="0" kern="1200">
                <a:solidFill>
                  <a:srgbClr val="001F5B"/>
                </a:solidFill>
                <a:latin typeface="Avenir Book"/>
                <a:ea typeface="+mn-ea"/>
                <a:cs typeface="Avenir Book"/>
              </a:defRPr>
            </a:lvl4pPr>
            <a:lvl5pPr marL="2057400" indent="-228600" algn="l" rtl="0" eaLnBrk="1" fontAlgn="base" hangingPunct="1">
              <a:spcBef>
                <a:spcPct val="20000"/>
              </a:spcBef>
              <a:spcAft>
                <a:spcPct val="0"/>
              </a:spcAft>
              <a:buClr>
                <a:srgbClr val="003399"/>
              </a:buClr>
              <a:buFont typeface="Wingdings" pitchFamily="2" charset="2"/>
              <a:buChar char="§"/>
              <a:defRPr b="0" i="0" kern="1200">
                <a:solidFill>
                  <a:srgbClr val="001F5B"/>
                </a:solidFill>
                <a:latin typeface="Avenir Book"/>
                <a:ea typeface="+mn-ea"/>
                <a:cs typeface="Avenir Book"/>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Full Off-Road Incentive:</a:t>
            </a:r>
            <a:endParaRPr lang="en-US" dirty="0"/>
          </a:p>
        </p:txBody>
      </p:sp>
      <p:sp>
        <p:nvSpPr>
          <p:cNvPr id="6" name="Title 1">
            <a:extLst>
              <a:ext uri="{FF2B5EF4-FFF2-40B4-BE49-F238E27FC236}">
                <a16:creationId xmlns:a16="http://schemas.microsoft.com/office/drawing/2014/main" id="{EDA00FE5-485B-72F2-A2BC-526ED53E2C72}"/>
              </a:ext>
            </a:extLst>
          </p:cNvPr>
          <p:cNvSpPr>
            <a:spLocks noGrp="1"/>
          </p:cNvSpPr>
          <p:nvPr>
            <p:ph type="title"/>
          </p:nvPr>
        </p:nvSpPr>
        <p:spPr>
          <a:xfrm>
            <a:off x="1600200" y="685800"/>
            <a:ext cx="8281607" cy="1143000"/>
          </a:xfrm>
        </p:spPr>
        <p:txBody>
          <a:bodyPr/>
          <a:lstStyle/>
          <a:p>
            <a:r>
              <a:rPr lang="en-US" sz="3200" dirty="0">
                <a:solidFill>
                  <a:srgbClr val="FFFF00"/>
                </a:solidFill>
              </a:rPr>
              <a:t>Proposed FY26 Clean Fleet</a:t>
            </a:r>
          </a:p>
        </p:txBody>
      </p:sp>
    </p:spTree>
    <p:extLst>
      <p:ext uri="{BB962C8B-B14F-4D97-AF65-F5344CB8AC3E}">
        <p14:creationId xmlns:p14="http://schemas.microsoft.com/office/powerpoint/2010/main" val="117745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A3819-A463-06D2-129F-5619E6791B4B}"/>
              </a:ext>
            </a:extLst>
          </p:cNvPr>
          <p:cNvSpPr>
            <a:spLocks noGrp="1"/>
          </p:cNvSpPr>
          <p:nvPr>
            <p:ph type="title"/>
          </p:nvPr>
        </p:nvSpPr>
        <p:spPr>
          <a:xfrm>
            <a:off x="1600200" y="685800"/>
            <a:ext cx="8281607" cy="1143000"/>
          </a:xfrm>
        </p:spPr>
        <p:txBody>
          <a:bodyPr/>
          <a:lstStyle/>
          <a:p>
            <a:r>
              <a:rPr lang="en-US" sz="3200" dirty="0">
                <a:solidFill>
                  <a:srgbClr val="FFFF00"/>
                </a:solidFill>
              </a:rPr>
              <a:t>Proposed FY26 Clean Fleet</a:t>
            </a:r>
          </a:p>
        </p:txBody>
      </p:sp>
      <p:sp>
        <p:nvSpPr>
          <p:cNvPr id="5" name="Content Placeholder 2">
            <a:extLst>
              <a:ext uri="{FF2B5EF4-FFF2-40B4-BE49-F238E27FC236}">
                <a16:creationId xmlns:a16="http://schemas.microsoft.com/office/drawing/2014/main" id="{B0FE1DE8-067A-7A8A-28F8-906F48DAFDAE}"/>
              </a:ext>
            </a:extLst>
          </p:cNvPr>
          <p:cNvSpPr>
            <a:spLocks noGrp="1"/>
          </p:cNvSpPr>
          <p:nvPr/>
        </p:nvSpPr>
        <p:spPr>
          <a:xfrm>
            <a:off x="2733424" y="1490249"/>
            <a:ext cx="3002343" cy="442452"/>
          </a:xfrm>
          <a:prstGeom prst="rect">
            <a:avLst/>
          </a:prstGeom>
        </p:spPr>
        <p:txBody>
          <a:bodyPr lIns="91440" tIns="45720" rIns="91440" bIns="45720" anchor="t"/>
          <a:lstStyle>
            <a:lvl1pPr marL="342900" indent="-342900" algn="l" rtl="0" eaLnBrk="1" fontAlgn="base" hangingPunct="1">
              <a:spcBef>
                <a:spcPct val="20000"/>
              </a:spcBef>
              <a:spcAft>
                <a:spcPct val="0"/>
              </a:spcAft>
              <a:buClr>
                <a:srgbClr val="003399"/>
              </a:buClr>
              <a:buSzPct val="110000"/>
              <a:buFont typeface="Arial" pitchFamily="34" charset="0"/>
              <a:buChar char="•"/>
              <a:defRPr sz="2800" b="0" i="0" kern="1200">
                <a:solidFill>
                  <a:srgbClr val="001F5B"/>
                </a:solidFill>
                <a:latin typeface="Avenir Book"/>
                <a:ea typeface="+mn-ea"/>
                <a:cs typeface="Avenir Book"/>
              </a:defRPr>
            </a:lvl1pPr>
            <a:lvl2pPr marL="742950" indent="-285750" algn="l" rtl="0" eaLnBrk="1" fontAlgn="base" hangingPunct="1">
              <a:spcBef>
                <a:spcPct val="20000"/>
              </a:spcBef>
              <a:spcAft>
                <a:spcPct val="0"/>
              </a:spcAft>
              <a:buClr>
                <a:srgbClr val="003399"/>
              </a:buClr>
              <a:buSzPct val="90000"/>
              <a:buFont typeface="Arial" pitchFamily="34" charset="0"/>
              <a:buChar char="›"/>
              <a:defRPr sz="2400" b="0" i="0" kern="1200">
                <a:solidFill>
                  <a:srgbClr val="001F5B"/>
                </a:solidFill>
                <a:latin typeface="Avenir Book"/>
                <a:ea typeface="+mn-ea"/>
                <a:cs typeface="Avenir Book"/>
              </a:defRPr>
            </a:lvl2pPr>
            <a:lvl3pPr marL="1143000" indent="-228600" algn="l" rtl="0" eaLnBrk="1" fontAlgn="base" hangingPunct="1">
              <a:spcBef>
                <a:spcPct val="20000"/>
              </a:spcBef>
              <a:spcAft>
                <a:spcPct val="0"/>
              </a:spcAft>
              <a:buClr>
                <a:srgbClr val="003399"/>
              </a:buClr>
              <a:buFont typeface="Arial" pitchFamily="34" charset="0"/>
              <a:buChar char="»"/>
              <a:defRPr sz="2000" b="0" i="0" kern="1200">
                <a:solidFill>
                  <a:srgbClr val="001F5B"/>
                </a:solidFill>
                <a:latin typeface="Avenir Book"/>
                <a:ea typeface="+mn-ea"/>
                <a:cs typeface="Avenir Book"/>
              </a:defRPr>
            </a:lvl3pPr>
            <a:lvl4pPr marL="1600200" indent="-228600" algn="l" rtl="0" eaLnBrk="1" fontAlgn="base" hangingPunct="1">
              <a:spcBef>
                <a:spcPct val="20000"/>
              </a:spcBef>
              <a:spcAft>
                <a:spcPct val="0"/>
              </a:spcAft>
              <a:buClr>
                <a:srgbClr val="003399"/>
              </a:buClr>
              <a:buFont typeface="Arial" pitchFamily="34" charset="0"/>
              <a:buChar char="–"/>
              <a:defRPr b="0" i="0" kern="1200">
                <a:solidFill>
                  <a:srgbClr val="001F5B"/>
                </a:solidFill>
                <a:latin typeface="Avenir Book"/>
                <a:ea typeface="+mn-ea"/>
                <a:cs typeface="Avenir Book"/>
              </a:defRPr>
            </a:lvl4pPr>
            <a:lvl5pPr marL="2057400" indent="-228600" algn="l" rtl="0" eaLnBrk="1" fontAlgn="base" hangingPunct="1">
              <a:spcBef>
                <a:spcPct val="20000"/>
              </a:spcBef>
              <a:spcAft>
                <a:spcPct val="0"/>
              </a:spcAft>
              <a:buClr>
                <a:srgbClr val="003399"/>
              </a:buClr>
              <a:buFont typeface="Wingdings" pitchFamily="2" charset="2"/>
              <a:buChar char="§"/>
              <a:defRPr b="0" i="0" kern="1200">
                <a:solidFill>
                  <a:srgbClr val="001F5B"/>
                </a:solidFill>
                <a:latin typeface="Avenir Book"/>
                <a:ea typeface="+mn-ea"/>
                <a:cs typeface="Avenir Book"/>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Partial/Demo Off-Road Incentive:</a:t>
            </a:r>
            <a:endParaRPr lang="en-US" dirty="0"/>
          </a:p>
        </p:txBody>
      </p:sp>
      <p:graphicFrame>
        <p:nvGraphicFramePr>
          <p:cNvPr id="7" name="Table 6">
            <a:extLst>
              <a:ext uri="{FF2B5EF4-FFF2-40B4-BE49-F238E27FC236}">
                <a16:creationId xmlns:a16="http://schemas.microsoft.com/office/drawing/2014/main" id="{DBC36CC5-773C-A7D2-3F4C-92A7EAE3DB22}"/>
              </a:ext>
            </a:extLst>
          </p:cNvPr>
          <p:cNvGraphicFramePr>
            <a:graphicFrameLocks noGrp="1"/>
          </p:cNvGraphicFramePr>
          <p:nvPr>
            <p:extLst>
              <p:ext uri="{D42A27DB-BD31-4B8C-83A1-F6EECF244321}">
                <p14:modId xmlns:p14="http://schemas.microsoft.com/office/powerpoint/2010/main" val="3936300620"/>
              </p:ext>
            </p:extLst>
          </p:nvPr>
        </p:nvGraphicFramePr>
        <p:xfrm>
          <a:off x="2733424" y="1932701"/>
          <a:ext cx="6012180" cy="1132332"/>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1798044059"/>
                    </a:ext>
                  </a:extLst>
                </a:gridCol>
                <a:gridCol w="1200150">
                  <a:extLst>
                    <a:ext uri="{9D8B030D-6E8A-4147-A177-3AD203B41FA5}">
                      <a16:colId xmlns:a16="http://schemas.microsoft.com/office/drawing/2014/main" val="1861442895"/>
                    </a:ext>
                  </a:extLst>
                </a:gridCol>
                <a:gridCol w="2526030">
                  <a:extLst>
                    <a:ext uri="{9D8B030D-6E8A-4147-A177-3AD203B41FA5}">
                      <a16:colId xmlns:a16="http://schemas.microsoft.com/office/drawing/2014/main" val="481258505"/>
                    </a:ext>
                  </a:extLst>
                </a:gridCol>
              </a:tblGrid>
              <a:tr h="190500">
                <a:tc>
                  <a:txBody>
                    <a:bodyPr/>
                    <a:lstStyle/>
                    <a:p>
                      <a:pPr marL="0" marR="0">
                        <a:lnSpc>
                          <a:spcPct val="115000"/>
                        </a:lnSpc>
                        <a:spcAft>
                          <a:spcPts val="800"/>
                        </a:spcAft>
                        <a:buNone/>
                      </a:pPr>
                      <a:r>
                        <a:rPr lang="en-US" sz="1100" kern="0">
                          <a:solidFill>
                            <a:srgbClr val="000000"/>
                          </a:solidFill>
                          <a:effectLst/>
                        </a:rPr>
                        <a:t>Equipment</a:t>
                      </a:r>
                      <a:endPar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15000"/>
                        </a:lnSpc>
                        <a:spcAft>
                          <a:spcPts val="800"/>
                        </a:spcAft>
                        <a:buNone/>
                      </a:pPr>
                      <a:r>
                        <a:rPr lang="en-US" sz="1100" kern="0">
                          <a:solidFill>
                            <a:srgbClr val="000000"/>
                          </a:solidFill>
                          <a:effectLst/>
                        </a:rPr>
                        <a:t> Maximum Incentive Level </a:t>
                      </a:r>
                      <a:endPar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15000"/>
                        </a:lnSpc>
                        <a:spcAft>
                          <a:spcPts val="800"/>
                        </a:spcAft>
                        <a:buNone/>
                      </a:pPr>
                      <a:r>
                        <a:rPr lang="en-US" sz="1100" kern="0" dirty="0">
                          <a:solidFill>
                            <a:srgbClr val="000000"/>
                          </a:solidFill>
                          <a:effectLst/>
                        </a:rPr>
                        <a:t>Notes</a:t>
                      </a:r>
                      <a:endParaRPr lang="en-US"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7163758"/>
                  </a:ext>
                </a:extLst>
              </a:tr>
              <a:tr h="387985">
                <a:tc>
                  <a:txBody>
                    <a:bodyPr/>
                    <a:lstStyle/>
                    <a:p>
                      <a:pPr marL="0" marR="0">
                        <a:lnSpc>
                          <a:spcPct val="115000"/>
                        </a:lnSpc>
                        <a:spcAft>
                          <a:spcPts val="800"/>
                        </a:spcAft>
                        <a:buNone/>
                      </a:pPr>
                      <a:r>
                        <a:rPr lang="en-US" sz="1100" kern="0">
                          <a:solidFill>
                            <a:srgbClr val="000000"/>
                          </a:solidFill>
                          <a:effectLst/>
                        </a:rPr>
                        <a:t>Equipment included in the Satisfactory category that has a smaller kWh battery</a:t>
                      </a:r>
                      <a:endPar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15000"/>
                        </a:lnSpc>
                        <a:spcAft>
                          <a:spcPts val="800"/>
                        </a:spcAft>
                        <a:buNone/>
                      </a:pPr>
                      <a:r>
                        <a:rPr lang="en-US" sz="1100" kern="0">
                          <a:solidFill>
                            <a:srgbClr val="000000"/>
                          </a:solidFill>
                          <a:effectLst/>
                        </a:rPr>
                        <a:t>50% of the full incentive</a:t>
                      </a:r>
                      <a:endPar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15000"/>
                        </a:lnSpc>
                        <a:spcAft>
                          <a:spcPts val="800"/>
                        </a:spcAft>
                        <a:buNone/>
                      </a:pPr>
                      <a:r>
                        <a:rPr lang="en-US" sz="1100" kern="0">
                          <a:solidFill>
                            <a:srgbClr val="000000"/>
                          </a:solidFill>
                          <a:effectLst/>
                        </a:rPr>
                        <a:t> </a:t>
                      </a:r>
                      <a:endPar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247358"/>
                  </a:ext>
                </a:extLst>
              </a:tr>
              <a:tr h="190500">
                <a:tc>
                  <a:txBody>
                    <a:bodyPr/>
                    <a:lstStyle/>
                    <a:p>
                      <a:pPr marL="0" marR="0">
                        <a:lnSpc>
                          <a:spcPct val="115000"/>
                        </a:lnSpc>
                        <a:spcAft>
                          <a:spcPts val="800"/>
                        </a:spcAft>
                        <a:buNone/>
                      </a:pPr>
                      <a:r>
                        <a:rPr lang="en-US" sz="1100" kern="0" dirty="0">
                          <a:solidFill>
                            <a:srgbClr val="000000"/>
                          </a:solidFill>
                          <a:effectLst/>
                        </a:rPr>
                        <a:t>Wheelbarrow</a:t>
                      </a:r>
                      <a:endParaRPr lang="en-US"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15000"/>
                        </a:lnSpc>
                        <a:spcAft>
                          <a:spcPts val="800"/>
                        </a:spcAft>
                        <a:buNone/>
                      </a:pPr>
                      <a:r>
                        <a:rPr lang="en-US" sz="1100" kern="0">
                          <a:solidFill>
                            <a:srgbClr val="000000"/>
                          </a:solidFill>
                          <a:effectLst/>
                        </a:rPr>
                        <a:t>$1,000</a:t>
                      </a:r>
                      <a:endPar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15000"/>
                        </a:lnSpc>
                        <a:spcAft>
                          <a:spcPts val="800"/>
                        </a:spcAft>
                        <a:buNone/>
                      </a:pPr>
                      <a:r>
                        <a:rPr lang="en-US" sz="1100" kern="0" dirty="0">
                          <a:solidFill>
                            <a:srgbClr val="000000"/>
                          </a:solidFill>
                          <a:effectLst/>
                        </a:rPr>
                        <a:t> </a:t>
                      </a:r>
                      <a:endParaRPr lang="en-US"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1963930"/>
                  </a:ext>
                </a:extLst>
              </a:tr>
            </a:tbl>
          </a:graphicData>
        </a:graphic>
      </p:graphicFrame>
    </p:spTree>
    <p:extLst>
      <p:ext uri="{BB962C8B-B14F-4D97-AF65-F5344CB8AC3E}">
        <p14:creationId xmlns:p14="http://schemas.microsoft.com/office/powerpoint/2010/main" val="1358346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EDAF8-6851-3843-4426-7EA8AD6BDD21}"/>
              </a:ext>
            </a:extLst>
          </p:cNvPr>
          <p:cNvSpPr>
            <a:spLocks noGrp="1"/>
          </p:cNvSpPr>
          <p:nvPr>
            <p:ph idx="1"/>
          </p:nvPr>
        </p:nvSpPr>
        <p:spPr/>
        <p:txBody>
          <a:bodyPr/>
          <a:lstStyle/>
          <a:p>
            <a:r>
              <a:rPr lang="en-US" sz="2400" dirty="0"/>
              <a:t>Much of the carry over included in the budget is to fund the already awarded grants from previous years. </a:t>
            </a:r>
          </a:p>
        </p:txBody>
      </p:sp>
      <p:sp>
        <p:nvSpPr>
          <p:cNvPr id="4" name="Title 1">
            <a:extLst>
              <a:ext uri="{FF2B5EF4-FFF2-40B4-BE49-F238E27FC236}">
                <a16:creationId xmlns:a16="http://schemas.microsoft.com/office/drawing/2014/main" id="{6513CE4C-12AF-F6E0-4E8D-5906B600D238}"/>
              </a:ext>
            </a:extLst>
          </p:cNvPr>
          <p:cNvSpPr txBox="1">
            <a:spLocks/>
          </p:cNvSpPr>
          <p:nvPr/>
        </p:nvSpPr>
        <p:spPr>
          <a:xfrm>
            <a:off x="1600200" y="685800"/>
            <a:ext cx="8281607" cy="1143000"/>
          </a:xfrm>
          <a:prstGeom prst="rect">
            <a:avLst/>
          </a:prstGeom>
        </p:spPr>
        <p:txBody>
          <a:bodyPr/>
          <a:lst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a:lstStyle>
          <a:p>
            <a:r>
              <a:rPr lang="en-US" sz="3200">
                <a:solidFill>
                  <a:srgbClr val="FFFF00"/>
                </a:solidFill>
              </a:rPr>
              <a:t>Clean Fleet Statistics</a:t>
            </a:r>
            <a:endParaRPr lang="en-US" sz="3200" dirty="0">
              <a:solidFill>
                <a:srgbClr val="FFFF00"/>
              </a:solidFill>
            </a:endParaRPr>
          </a:p>
        </p:txBody>
      </p:sp>
      <p:graphicFrame>
        <p:nvGraphicFramePr>
          <p:cNvPr id="2" name="Table 1">
            <a:extLst>
              <a:ext uri="{FF2B5EF4-FFF2-40B4-BE49-F238E27FC236}">
                <a16:creationId xmlns:a16="http://schemas.microsoft.com/office/drawing/2014/main" id="{2B85BEA6-0E6A-22B5-BAB8-49535D0A860D}"/>
              </a:ext>
            </a:extLst>
          </p:cNvPr>
          <p:cNvGraphicFramePr>
            <a:graphicFrameLocks noGrp="1"/>
          </p:cNvGraphicFramePr>
          <p:nvPr>
            <p:extLst>
              <p:ext uri="{D42A27DB-BD31-4B8C-83A1-F6EECF244321}">
                <p14:modId xmlns:p14="http://schemas.microsoft.com/office/powerpoint/2010/main" val="1864209486"/>
              </p:ext>
            </p:extLst>
          </p:nvPr>
        </p:nvGraphicFramePr>
        <p:xfrm>
          <a:off x="1277080" y="3594370"/>
          <a:ext cx="6300766" cy="2672850"/>
        </p:xfrm>
        <a:graphic>
          <a:graphicData uri="http://schemas.openxmlformats.org/drawingml/2006/table">
            <a:tbl>
              <a:tblPr firstRow="1" bandRow="1">
                <a:tableStyleId>{073A0DAA-6AF3-43AB-8588-CEC1D06C72B9}</a:tableStyleId>
              </a:tblPr>
              <a:tblGrid>
                <a:gridCol w="1594349">
                  <a:extLst>
                    <a:ext uri="{9D8B030D-6E8A-4147-A177-3AD203B41FA5}">
                      <a16:colId xmlns:a16="http://schemas.microsoft.com/office/drawing/2014/main" val="3447634784"/>
                    </a:ext>
                  </a:extLst>
                </a:gridCol>
                <a:gridCol w="2360293">
                  <a:extLst>
                    <a:ext uri="{9D8B030D-6E8A-4147-A177-3AD203B41FA5}">
                      <a16:colId xmlns:a16="http://schemas.microsoft.com/office/drawing/2014/main" val="3636817408"/>
                    </a:ext>
                  </a:extLst>
                </a:gridCol>
                <a:gridCol w="2346124">
                  <a:extLst>
                    <a:ext uri="{9D8B030D-6E8A-4147-A177-3AD203B41FA5}">
                      <a16:colId xmlns:a16="http://schemas.microsoft.com/office/drawing/2014/main" val="1561561888"/>
                    </a:ext>
                  </a:extLst>
                </a:gridCol>
              </a:tblGrid>
              <a:tr h="534570">
                <a:tc>
                  <a:txBody>
                    <a:bodyPr/>
                    <a:lstStyle/>
                    <a:p>
                      <a:pPr algn="ctr"/>
                      <a:r>
                        <a:rPr lang="en-US" dirty="0"/>
                        <a:t>Fiscal Year</a:t>
                      </a:r>
                    </a:p>
                  </a:txBody>
                  <a:tcPr/>
                </a:tc>
                <a:tc>
                  <a:txBody>
                    <a:bodyPr/>
                    <a:lstStyle/>
                    <a:p>
                      <a:pPr algn="ctr"/>
                      <a:r>
                        <a:rPr lang="en-US" dirty="0"/>
                        <a:t>Amount Awarded</a:t>
                      </a:r>
                    </a:p>
                  </a:txBody>
                  <a:tcPr/>
                </a:tc>
                <a:tc>
                  <a:txBody>
                    <a:bodyPr/>
                    <a:lstStyle/>
                    <a:p>
                      <a:pPr algn="ctr"/>
                      <a:r>
                        <a:rPr lang="en-US" dirty="0"/>
                        <a:t>Amount Paid Out</a:t>
                      </a:r>
                    </a:p>
                  </a:txBody>
                  <a:tcPr/>
                </a:tc>
                <a:extLst>
                  <a:ext uri="{0D108BD9-81ED-4DB2-BD59-A6C34878D82A}">
                    <a16:rowId xmlns:a16="http://schemas.microsoft.com/office/drawing/2014/main" val="2365705426"/>
                  </a:ext>
                </a:extLst>
              </a:tr>
              <a:tr h="534570">
                <a:tc>
                  <a:txBody>
                    <a:bodyPr/>
                    <a:lstStyle/>
                    <a:p>
                      <a:pPr algn="ctr"/>
                      <a:r>
                        <a:rPr lang="en-US" dirty="0"/>
                        <a:t>FY22</a:t>
                      </a:r>
                    </a:p>
                  </a:txBody>
                  <a:tcPr/>
                </a:tc>
                <a:tc>
                  <a:txBody>
                    <a:bodyPr/>
                    <a:lstStyle/>
                    <a:p>
                      <a:pPr algn="ctr"/>
                      <a:r>
                        <a:rPr lang="en-US" dirty="0"/>
                        <a:t>$2,267,000</a:t>
                      </a:r>
                    </a:p>
                  </a:txBody>
                  <a:tcPr/>
                </a:tc>
                <a:tc>
                  <a:txBody>
                    <a:bodyPr/>
                    <a:lstStyle/>
                    <a:p>
                      <a:pPr algn="ctr"/>
                      <a:r>
                        <a:rPr lang="en-US" dirty="0"/>
                        <a:t>$681,669</a:t>
                      </a:r>
                    </a:p>
                  </a:txBody>
                  <a:tcPr/>
                </a:tc>
                <a:extLst>
                  <a:ext uri="{0D108BD9-81ED-4DB2-BD59-A6C34878D82A}">
                    <a16:rowId xmlns:a16="http://schemas.microsoft.com/office/drawing/2014/main" val="930787599"/>
                  </a:ext>
                </a:extLst>
              </a:tr>
              <a:tr h="534570">
                <a:tc>
                  <a:txBody>
                    <a:bodyPr/>
                    <a:lstStyle/>
                    <a:p>
                      <a:pPr algn="ctr"/>
                      <a:r>
                        <a:rPr lang="en-US" dirty="0"/>
                        <a:t>FY23</a:t>
                      </a:r>
                    </a:p>
                  </a:txBody>
                  <a:tcPr/>
                </a:tc>
                <a:tc>
                  <a:txBody>
                    <a:bodyPr/>
                    <a:lstStyle/>
                    <a:p>
                      <a:pPr algn="ctr"/>
                      <a:r>
                        <a:rPr lang="en-US" dirty="0"/>
                        <a:t>$5,902,000</a:t>
                      </a:r>
                    </a:p>
                  </a:txBody>
                  <a:tcPr/>
                </a:tc>
                <a:tc>
                  <a:txBody>
                    <a:bodyPr/>
                    <a:lstStyle/>
                    <a:p>
                      <a:pPr algn="ctr"/>
                      <a:r>
                        <a:rPr lang="en-US" dirty="0"/>
                        <a:t>$2,203,944</a:t>
                      </a:r>
                    </a:p>
                  </a:txBody>
                  <a:tcPr/>
                </a:tc>
                <a:extLst>
                  <a:ext uri="{0D108BD9-81ED-4DB2-BD59-A6C34878D82A}">
                    <a16:rowId xmlns:a16="http://schemas.microsoft.com/office/drawing/2014/main" val="3327013696"/>
                  </a:ext>
                </a:extLst>
              </a:tr>
              <a:tr h="534570">
                <a:tc>
                  <a:txBody>
                    <a:bodyPr/>
                    <a:lstStyle/>
                    <a:p>
                      <a:pPr algn="ctr"/>
                      <a:r>
                        <a:rPr lang="en-US" dirty="0"/>
                        <a:t>FY24</a:t>
                      </a:r>
                    </a:p>
                  </a:txBody>
                  <a:tcPr/>
                </a:tc>
                <a:tc>
                  <a:txBody>
                    <a:bodyPr/>
                    <a:lstStyle/>
                    <a:p>
                      <a:pPr algn="ctr"/>
                      <a:r>
                        <a:rPr lang="en-US" dirty="0"/>
                        <a:t>$4,229,000</a:t>
                      </a:r>
                    </a:p>
                  </a:txBody>
                  <a:tcPr/>
                </a:tc>
                <a:tc>
                  <a:txBody>
                    <a:bodyPr/>
                    <a:lstStyle/>
                    <a:p>
                      <a:pPr algn="ctr"/>
                      <a:r>
                        <a:rPr lang="en-US" dirty="0"/>
                        <a:t>$131,000</a:t>
                      </a:r>
                    </a:p>
                  </a:txBody>
                  <a:tcPr/>
                </a:tc>
                <a:extLst>
                  <a:ext uri="{0D108BD9-81ED-4DB2-BD59-A6C34878D82A}">
                    <a16:rowId xmlns:a16="http://schemas.microsoft.com/office/drawing/2014/main" val="1578792945"/>
                  </a:ext>
                </a:extLst>
              </a:tr>
              <a:tr h="534570">
                <a:tc>
                  <a:txBody>
                    <a:bodyPr/>
                    <a:lstStyle/>
                    <a:p>
                      <a:pPr algn="ctr"/>
                      <a:r>
                        <a:rPr lang="en-US" dirty="0"/>
                        <a:t>FY25</a:t>
                      </a:r>
                    </a:p>
                  </a:txBody>
                  <a:tcPr/>
                </a:tc>
                <a:tc>
                  <a:txBody>
                    <a:bodyPr/>
                    <a:lstStyle/>
                    <a:p>
                      <a:pPr algn="ctr"/>
                      <a:r>
                        <a:rPr lang="en-US" dirty="0"/>
                        <a:t>$2,429,000</a:t>
                      </a:r>
                    </a:p>
                  </a:txBody>
                  <a:tcPr/>
                </a:tc>
                <a:tc>
                  <a:txBody>
                    <a:bodyPr/>
                    <a:lstStyle/>
                    <a:p>
                      <a:pPr algn="ctr"/>
                      <a:r>
                        <a:rPr lang="en-US" dirty="0"/>
                        <a:t>$6,000</a:t>
                      </a:r>
                    </a:p>
                  </a:txBody>
                  <a:tcPr/>
                </a:tc>
                <a:extLst>
                  <a:ext uri="{0D108BD9-81ED-4DB2-BD59-A6C34878D82A}">
                    <a16:rowId xmlns:a16="http://schemas.microsoft.com/office/drawing/2014/main" val="2579218617"/>
                  </a:ext>
                </a:extLst>
              </a:tr>
            </a:tbl>
          </a:graphicData>
        </a:graphic>
      </p:graphicFrame>
    </p:spTree>
    <p:extLst>
      <p:ext uri="{BB962C8B-B14F-4D97-AF65-F5344CB8AC3E}">
        <p14:creationId xmlns:p14="http://schemas.microsoft.com/office/powerpoint/2010/main" val="3188509495"/>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Welcome and Introduction</a:t>
            </a:r>
          </a:p>
          <a:p>
            <a:pPr lvl="1"/>
            <a:r>
              <a:rPr lang="en-US"/>
              <a:t>Meeting Logistics</a:t>
            </a:r>
          </a:p>
          <a:p>
            <a:r>
              <a:rPr lang="en-US"/>
              <a:t>Process and Schedule for Comments</a:t>
            </a:r>
          </a:p>
          <a:p>
            <a:r>
              <a:rPr lang="en-US"/>
              <a:t>Overview of Budget</a:t>
            </a:r>
          </a:p>
          <a:p>
            <a:r>
              <a:rPr lang="en-US"/>
              <a:t>Public Comments</a:t>
            </a:r>
          </a:p>
          <a:p>
            <a:pPr marL="0" indent="0">
              <a:buNone/>
            </a:pPr>
            <a:r>
              <a:rPr lang="en-US"/>
              <a:t> </a:t>
            </a:r>
          </a:p>
        </p:txBody>
      </p:sp>
      <p:sp>
        <p:nvSpPr>
          <p:cNvPr id="2" name="Title 1">
            <a:extLst>
              <a:ext uri="{FF2B5EF4-FFF2-40B4-BE49-F238E27FC236}">
                <a16:creationId xmlns:a16="http://schemas.microsoft.com/office/drawing/2014/main" id="{225D0FED-B8A4-9BC9-308D-1098E7FC3812}"/>
              </a:ext>
            </a:extLst>
          </p:cNvPr>
          <p:cNvSpPr>
            <a:spLocks noGrp="1"/>
          </p:cNvSpPr>
          <p:nvPr>
            <p:ph type="title"/>
          </p:nvPr>
        </p:nvSpPr>
        <p:spPr>
          <a:xfrm>
            <a:off x="885584" y="685800"/>
            <a:ext cx="8281607" cy="1143000"/>
          </a:xfrm>
        </p:spPr>
        <p:txBody>
          <a:bodyPr/>
          <a:lstStyle/>
          <a:p>
            <a:r>
              <a:rPr lang="en-US" sz="3200">
                <a:solidFill>
                  <a:srgbClr val="FFFF00"/>
                </a:solidFill>
              </a:rPr>
              <a:t>Agenda</a:t>
            </a:r>
          </a:p>
        </p:txBody>
      </p:sp>
    </p:spTree>
    <p:extLst>
      <p:ext uri="{BB962C8B-B14F-4D97-AF65-F5344CB8AC3E}">
        <p14:creationId xmlns:p14="http://schemas.microsoft.com/office/powerpoint/2010/main" val="196309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81607" cy="1143000"/>
          </a:xfrm>
        </p:spPr>
        <p:txBody>
          <a:bodyPr/>
          <a:lstStyle/>
          <a:p>
            <a:r>
              <a:rPr lang="en-US" sz="3200" dirty="0">
                <a:solidFill>
                  <a:srgbClr val="FFFF00"/>
                </a:solidFill>
              </a:rPr>
              <a:t>Clean Fleet Statistics</a:t>
            </a:r>
          </a:p>
        </p:txBody>
      </p:sp>
      <p:graphicFrame>
        <p:nvGraphicFramePr>
          <p:cNvPr id="4" name="Chart 3">
            <a:extLst>
              <a:ext uri="{FF2B5EF4-FFF2-40B4-BE49-F238E27FC236}">
                <a16:creationId xmlns:a16="http://schemas.microsoft.com/office/drawing/2014/main" id="{00000000-0008-0000-0100-000006000000}"/>
              </a:ext>
              <a:ext uri="{147F2762-F138-4A5C-976F-8EAC2B608ADB}">
                <a16:predDERef xmlns:a16="http://schemas.microsoft.com/office/drawing/2014/main" pred="{00000000-0008-0000-0100-000005000000}"/>
              </a:ext>
            </a:extLst>
          </p:cNvPr>
          <p:cNvGraphicFramePr>
            <a:graphicFrameLocks/>
          </p:cNvGraphicFramePr>
          <p:nvPr>
            <p:extLst>
              <p:ext uri="{D42A27DB-BD31-4B8C-83A1-F6EECF244321}">
                <p14:modId xmlns:p14="http://schemas.microsoft.com/office/powerpoint/2010/main" val="4142076939"/>
              </p:ext>
            </p:extLst>
          </p:nvPr>
        </p:nvGraphicFramePr>
        <p:xfrm>
          <a:off x="1708968" y="1842289"/>
          <a:ext cx="6192945" cy="43328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5359002"/>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E1625D-42C3-F4CD-0E28-D9A6E39DF39F}"/>
              </a:ext>
            </a:extLst>
          </p:cNvPr>
          <p:cNvSpPr>
            <a:spLocks noGrp="1"/>
          </p:cNvSpPr>
          <p:nvPr>
            <p:ph type="title"/>
          </p:nvPr>
        </p:nvSpPr>
        <p:spPr>
          <a:xfrm>
            <a:off x="1600200" y="685800"/>
            <a:ext cx="8281607" cy="1143000"/>
          </a:xfrm>
        </p:spPr>
        <p:txBody>
          <a:bodyPr/>
          <a:lstStyle/>
          <a:p>
            <a:r>
              <a:rPr lang="en-US" sz="3200" dirty="0">
                <a:solidFill>
                  <a:srgbClr val="FFFF00"/>
                </a:solidFill>
              </a:rPr>
              <a:t>Clean Fleet Statistics</a:t>
            </a:r>
          </a:p>
        </p:txBody>
      </p:sp>
      <p:pic>
        <p:nvPicPr>
          <p:cNvPr id="7" name="Picture 6" descr="A picture containing chart&#10;&#10;AI-generated content may be incorrect.">
            <a:extLst>
              <a:ext uri="{FF2B5EF4-FFF2-40B4-BE49-F238E27FC236}">
                <a16:creationId xmlns:a16="http://schemas.microsoft.com/office/drawing/2014/main" id="{3F084DDB-C80A-8002-8C5D-23D08EC79FEC}"/>
              </a:ext>
            </a:extLst>
          </p:cNvPr>
          <p:cNvPicPr>
            <a:picLocks noChangeAspect="1"/>
          </p:cNvPicPr>
          <p:nvPr/>
        </p:nvPicPr>
        <p:blipFill>
          <a:blip r:embed="rId3">
            <a:extLst>
              <a:ext uri="{28A0092B-C50C-407E-A947-70E740481C1C}">
                <a14:useLocalDpi xmlns:a14="http://schemas.microsoft.com/office/drawing/2010/main" val="0"/>
              </a:ext>
            </a:extLst>
          </a:blip>
          <a:srcRect t="28056" b="32777"/>
          <a:stretch/>
        </p:blipFill>
        <p:spPr>
          <a:xfrm>
            <a:off x="1397576" y="2695575"/>
            <a:ext cx="7588881" cy="4162426"/>
          </a:xfrm>
          <a:prstGeom prst="rect">
            <a:avLst/>
          </a:prstGeom>
        </p:spPr>
      </p:pic>
      <p:pic>
        <p:nvPicPr>
          <p:cNvPr id="8" name="Picture 7" descr="A picture containing chart&#10;&#10;AI-generated content may be incorrect.">
            <a:extLst>
              <a:ext uri="{FF2B5EF4-FFF2-40B4-BE49-F238E27FC236}">
                <a16:creationId xmlns:a16="http://schemas.microsoft.com/office/drawing/2014/main" id="{795CAD49-91EB-912F-0FDA-650D4187F163}"/>
              </a:ext>
            </a:extLst>
          </p:cNvPr>
          <p:cNvPicPr>
            <a:picLocks noChangeAspect="1"/>
          </p:cNvPicPr>
          <p:nvPr/>
        </p:nvPicPr>
        <p:blipFill>
          <a:blip r:embed="rId3">
            <a:extLst>
              <a:ext uri="{28A0092B-C50C-407E-A947-70E740481C1C}">
                <a14:useLocalDpi xmlns:a14="http://schemas.microsoft.com/office/drawing/2010/main" val="0"/>
              </a:ext>
            </a:extLst>
          </a:blip>
          <a:srcRect t="6388" b="71945"/>
          <a:stretch/>
        </p:blipFill>
        <p:spPr>
          <a:xfrm>
            <a:off x="3292417" y="1390650"/>
            <a:ext cx="4537133" cy="1376657"/>
          </a:xfrm>
          <a:prstGeom prst="rect">
            <a:avLst/>
          </a:prstGeom>
        </p:spPr>
      </p:pic>
    </p:spTree>
    <p:extLst>
      <p:ext uri="{BB962C8B-B14F-4D97-AF65-F5344CB8AC3E}">
        <p14:creationId xmlns:p14="http://schemas.microsoft.com/office/powerpoint/2010/main" val="1951035815"/>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81607" cy="1143000"/>
          </a:xfrm>
        </p:spPr>
        <p:txBody>
          <a:bodyPr/>
          <a:lstStyle/>
          <a:p>
            <a:r>
              <a:rPr lang="en-US" sz="3200" dirty="0">
                <a:solidFill>
                  <a:srgbClr val="FFFF00"/>
                </a:solidFill>
              </a:rPr>
              <a:t>Proposed FY26 MUD</a:t>
            </a:r>
          </a:p>
        </p:txBody>
      </p:sp>
      <p:sp>
        <p:nvSpPr>
          <p:cNvPr id="3" name="Content Placeholder 2"/>
          <p:cNvSpPr>
            <a:spLocks noGrp="1"/>
          </p:cNvSpPr>
          <p:nvPr>
            <p:ph idx="1"/>
          </p:nvPr>
        </p:nvSpPr>
        <p:spPr>
          <a:xfrm>
            <a:off x="457200" y="1724144"/>
            <a:ext cx="8229600" cy="5133033"/>
          </a:xfrm>
        </p:spPr>
        <p:txBody>
          <a:bodyPr lIns="91440" tIns="45720" rIns="91440" bIns="45720" anchor="t"/>
          <a:lstStyle/>
          <a:p>
            <a:endParaRPr lang="en-US" sz="2000" dirty="0"/>
          </a:p>
          <a:p>
            <a:r>
              <a:rPr lang="en-US" sz="2000" dirty="0"/>
              <a:t>For MUDs with more than 5 units and dedicated off-street parking </a:t>
            </a:r>
          </a:p>
          <a:p>
            <a:r>
              <a:rPr lang="en-US" sz="2000" dirty="0">
                <a:solidFill>
                  <a:srgbClr val="002060"/>
                </a:solidFill>
                <a:cs typeface="Arial"/>
              </a:rPr>
              <a:t>Now administered by CSE</a:t>
            </a:r>
            <a:r>
              <a:rPr lang="en-US" sz="1800" dirty="0">
                <a:solidFill>
                  <a:srgbClr val="002060"/>
                </a:solidFill>
                <a:cs typeface="Arial"/>
              </a:rPr>
              <a:t> </a:t>
            </a:r>
          </a:p>
          <a:p>
            <a:r>
              <a:rPr lang="en-US" sz="2000" dirty="0"/>
              <a:t>$4,000 per charger </a:t>
            </a:r>
          </a:p>
          <a:p>
            <a:r>
              <a:rPr lang="en-US" sz="2000" dirty="0">
                <a:solidFill>
                  <a:schemeClr val="tx1">
                    <a:lumMod val="50000"/>
                  </a:schemeClr>
                </a:solidFill>
              </a:rPr>
              <a:t>Maximum award based on size of development </a:t>
            </a:r>
          </a:p>
          <a:p>
            <a:r>
              <a:rPr lang="en-US" sz="2000" dirty="0">
                <a:solidFill>
                  <a:srgbClr val="002060"/>
                </a:solidFill>
              </a:rPr>
              <a:t>MUDs located in an Overburdened Municipality eligible for 50% bonus </a:t>
            </a:r>
          </a:p>
          <a:p>
            <a:r>
              <a:rPr lang="en-US" sz="2000" dirty="0">
                <a:solidFill>
                  <a:schemeClr val="tx1">
                    <a:lumMod val="50000"/>
                  </a:schemeClr>
                </a:solidFill>
              </a:rPr>
              <a:t>Eligible applicants that are deed restricted, 100% affordable (low- and moderate-income) housing may also be eligible for a 50% bonus, Applicants may only receive one bonus</a:t>
            </a:r>
          </a:p>
          <a:p>
            <a:endParaRPr lang="en-US" sz="2400" dirty="0">
              <a:solidFill>
                <a:schemeClr val="tx1">
                  <a:lumMod val="50000"/>
                </a:schemeClr>
              </a:solidFill>
            </a:endParaRPr>
          </a:p>
        </p:txBody>
      </p:sp>
    </p:spTree>
    <p:extLst>
      <p:ext uri="{BB962C8B-B14F-4D97-AF65-F5344CB8AC3E}">
        <p14:creationId xmlns:p14="http://schemas.microsoft.com/office/powerpoint/2010/main" val="311439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363C2-AE3C-CF08-6F00-68C97EB5AE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75CD1A-F7DC-49F7-24D3-A8D97846FEFC}"/>
              </a:ext>
            </a:extLst>
          </p:cNvPr>
          <p:cNvSpPr>
            <a:spLocks noGrp="1"/>
          </p:cNvSpPr>
          <p:nvPr>
            <p:ph idx="1"/>
          </p:nvPr>
        </p:nvSpPr>
        <p:spPr/>
        <p:txBody>
          <a:bodyPr/>
          <a:lstStyle/>
          <a:p>
            <a:r>
              <a:rPr lang="en-US" sz="2400" dirty="0"/>
              <a:t>Much of the carry over included in the budget is to fund the already awarded grants from previous years.</a:t>
            </a:r>
          </a:p>
        </p:txBody>
      </p:sp>
      <p:sp>
        <p:nvSpPr>
          <p:cNvPr id="4" name="Title 1">
            <a:extLst>
              <a:ext uri="{FF2B5EF4-FFF2-40B4-BE49-F238E27FC236}">
                <a16:creationId xmlns:a16="http://schemas.microsoft.com/office/drawing/2014/main" id="{A9CB4657-9AFA-D9B9-0ECC-4A4955D61BD8}"/>
              </a:ext>
            </a:extLst>
          </p:cNvPr>
          <p:cNvSpPr txBox="1">
            <a:spLocks/>
          </p:cNvSpPr>
          <p:nvPr/>
        </p:nvSpPr>
        <p:spPr>
          <a:xfrm>
            <a:off x="1600200" y="685800"/>
            <a:ext cx="8281607" cy="1143000"/>
          </a:xfrm>
          <a:prstGeom prst="rect">
            <a:avLst/>
          </a:prstGeom>
        </p:spPr>
        <p:txBody>
          <a:bodyPr/>
          <a:lst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a:lstStyle>
          <a:p>
            <a:r>
              <a:rPr lang="en-US" sz="3200" dirty="0">
                <a:solidFill>
                  <a:srgbClr val="FFFF00"/>
                </a:solidFill>
              </a:rPr>
              <a:t>MUD Statistics</a:t>
            </a:r>
          </a:p>
        </p:txBody>
      </p:sp>
      <p:graphicFrame>
        <p:nvGraphicFramePr>
          <p:cNvPr id="2" name="Table 1">
            <a:extLst>
              <a:ext uri="{FF2B5EF4-FFF2-40B4-BE49-F238E27FC236}">
                <a16:creationId xmlns:a16="http://schemas.microsoft.com/office/drawing/2014/main" id="{562DD0C3-274C-CB14-BD57-786AC78C61C8}"/>
              </a:ext>
            </a:extLst>
          </p:cNvPr>
          <p:cNvGraphicFramePr>
            <a:graphicFrameLocks noGrp="1"/>
          </p:cNvGraphicFramePr>
          <p:nvPr>
            <p:extLst>
              <p:ext uri="{D42A27DB-BD31-4B8C-83A1-F6EECF244321}">
                <p14:modId xmlns:p14="http://schemas.microsoft.com/office/powerpoint/2010/main" val="2871283003"/>
              </p:ext>
            </p:extLst>
          </p:nvPr>
        </p:nvGraphicFramePr>
        <p:xfrm>
          <a:off x="1249350" y="3565187"/>
          <a:ext cx="6435500" cy="2743200"/>
        </p:xfrm>
        <a:graphic>
          <a:graphicData uri="http://schemas.openxmlformats.org/drawingml/2006/table">
            <a:tbl>
              <a:tblPr firstRow="1" bandRow="1">
                <a:tableStyleId>{073A0DAA-6AF3-43AB-8588-CEC1D06C72B9}</a:tableStyleId>
              </a:tblPr>
              <a:tblGrid>
                <a:gridCol w="1628442">
                  <a:extLst>
                    <a:ext uri="{9D8B030D-6E8A-4147-A177-3AD203B41FA5}">
                      <a16:colId xmlns:a16="http://schemas.microsoft.com/office/drawing/2014/main" val="3447634784"/>
                    </a:ext>
                  </a:extLst>
                </a:gridCol>
                <a:gridCol w="2410765">
                  <a:extLst>
                    <a:ext uri="{9D8B030D-6E8A-4147-A177-3AD203B41FA5}">
                      <a16:colId xmlns:a16="http://schemas.microsoft.com/office/drawing/2014/main" val="3636817408"/>
                    </a:ext>
                  </a:extLst>
                </a:gridCol>
                <a:gridCol w="2396293">
                  <a:extLst>
                    <a:ext uri="{9D8B030D-6E8A-4147-A177-3AD203B41FA5}">
                      <a16:colId xmlns:a16="http://schemas.microsoft.com/office/drawing/2014/main" val="1561561888"/>
                    </a:ext>
                  </a:extLst>
                </a:gridCol>
              </a:tblGrid>
              <a:tr h="548640">
                <a:tc>
                  <a:txBody>
                    <a:bodyPr/>
                    <a:lstStyle/>
                    <a:p>
                      <a:pPr algn="ctr"/>
                      <a:r>
                        <a:rPr lang="en-US" dirty="0"/>
                        <a:t>Fiscal Year</a:t>
                      </a:r>
                    </a:p>
                  </a:txBody>
                  <a:tcPr/>
                </a:tc>
                <a:tc>
                  <a:txBody>
                    <a:bodyPr/>
                    <a:lstStyle/>
                    <a:p>
                      <a:pPr algn="ctr"/>
                      <a:r>
                        <a:rPr lang="en-US" dirty="0"/>
                        <a:t>Amount Awarded</a:t>
                      </a:r>
                    </a:p>
                  </a:txBody>
                  <a:tcPr/>
                </a:tc>
                <a:tc>
                  <a:txBody>
                    <a:bodyPr/>
                    <a:lstStyle/>
                    <a:p>
                      <a:pPr algn="ctr"/>
                      <a:r>
                        <a:rPr lang="en-US" dirty="0"/>
                        <a:t>Amount Paid Out</a:t>
                      </a:r>
                    </a:p>
                  </a:txBody>
                  <a:tcPr/>
                </a:tc>
                <a:extLst>
                  <a:ext uri="{0D108BD9-81ED-4DB2-BD59-A6C34878D82A}">
                    <a16:rowId xmlns:a16="http://schemas.microsoft.com/office/drawing/2014/main" val="2365705426"/>
                  </a:ext>
                </a:extLst>
              </a:tr>
              <a:tr h="548640">
                <a:tc>
                  <a:txBody>
                    <a:bodyPr/>
                    <a:lstStyle/>
                    <a:p>
                      <a:pPr algn="ctr"/>
                      <a:r>
                        <a:rPr lang="en-US" dirty="0"/>
                        <a:t>FY22</a:t>
                      </a:r>
                    </a:p>
                  </a:txBody>
                  <a:tcPr/>
                </a:tc>
                <a:tc>
                  <a:txBody>
                    <a:bodyPr/>
                    <a:lstStyle/>
                    <a:p>
                      <a:pPr algn="ctr"/>
                      <a:r>
                        <a:rPr lang="en-US" dirty="0"/>
                        <a:t>$5,075,500</a:t>
                      </a:r>
                    </a:p>
                  </a:txBody>
                  <a:tcPr/>
                </a:tc>
                <a:tc>
                  <a:txBody>
                    <a:bodyPr/>
                    <a:lstStyle/>
                    <a:p>
                      <a:pPr algn="ctr"/>
                      <a:r>
                        <a:rPr lang="en-US" dirty="0"/>
                        <a:t>$1,946,183</a:t>
                      </a:r>
                    </a:p>
                  </a:txBody>
                  <a:tcPr/>
                </a:tc>
                <a:extLst>
                  <a:ext uri="{0D108BD9-81ED-4DB2-BD59-A6C34878D82A}">
                    <a16:rowId xmlns:a16="http://schemas.microsoft.com/office/drawing/2014/main" val="930787599"/>
                  </a:ext>
                </a:extLst>
              </a:tr>
              <a:tr h="548640">
                <a:tc>
                  <a:txBody>
                    <a:bodyPr/>
                    <a:lstStyle/>
                    <a:p>
                      <a:pPr algn="ctr"/>
                      <a:r>
                        <a:rPr lang="en-US" dirty="0"/>
                        <a:t>FY23</a:t>
                      </a:r>
                    </a:p>
                  </a:txBody>
                  <a:tcPr/>
                </a:tc>
                <a:tc>
                  <a:txBody>
                    <a:bodyPr/>
                    <a:lstStyle/>
                    <a:p>
                      <a:pPr algn="ctr"/>
                      <a:r>
                        <a:rPr lang="en-US" dirty="0"/>
                        <a:t>$6,162,500</a:t>
                      </a:r>
                    </a:p>
                  </a:txBody>
                  <a:tcPr/>
                </a:tc>
                <a:tc>
                  <a:txBody>
                    <a:bodyPr/>
                    <a:lstStyle/>
                    <a:p>
                      <a:pPr algn="ctr"/>
                      <a:r>
                        <a:rPr lang="en-US" dirty="0"/>
                        <a:t>$969,958</a:t>
                      </a:r>
                    </a:p>
                  </a:txBody>
                  <a:tcPr/>
                </a:tc>
                <a:extLst>
                  <a:ext uri="{0D108BD9-81ED-4DB2-BD59-A6C34878D82A}">
                    <a16:rowId xmlns:a16="http://schemas.microsoft.com/office/drawing/2014/main" val="3327013696"/>
                  </a:ext>
                </a:extLst>
              </a:tr>
              <a:tr h="548640">
                <a:tc>
                  <a:txBody>
                    <a:bodyPr/>
                    <a:lstStyle/>
                    <a:p>
                      <a:pPr algn="ctr"/>
                      <a:r>
                        <a:rPr lang="en-US" dirty="0"/>
                        <a:t>FY24</a:t>
                      </a:r>
                    </a:p>
                  </a:txBody>
                  <a:tcPr/>
                </a:tc>
                <a:tc>
                  <a:txBody>
                    <a:bodyPr/>
                    <a:lstStyle/>
                    <a:p>
                      <a:pPr algn="ctr"/>
                      <a:r>
                        <a:rPr lang="en-US" dirty="0"/>
                        <a:t>$6,354,661</a:t>
                      </a:r>
                    </a:p>
                  </a:txBody>
                  <a:tcPr/>
                </a:tc>
                <a:tc>
                  <a:txBody>
                    <a:bodyPr/>
                    <a:lstStyle/>
                    <a:p>
                      <a:pPr algn="ctr"/>
                      <a:r>
                        <a:rPr lang="en-US" dirty="0"/>
                        <a:t>$1,008,984</a:t>
                      </a:r>
                    </a:p>
                  </a:txBody>
                  <a:tcPr/>
                </a:tc>
                <a:extLst>
                  <a:ext uri="{0D108BD9-81ED-4DB2-BD59-A6C34878D82A}">
                    <a16:rowId xmlns:a16="http://schemas.microsoft.com/office/drawing/2014/main" val="1578792945"/>
                  </a:ext>
                </a:extLst>
              </a:tr>
              <a:tr h="548640">
                <a:tc>
                  <a:txBody>
                    <a:bodyPr/>
                    <a:lstStyle/>
                    <a:p>
                      <a:pPr algn="ctr"/>
                      <a:r>
                        <a:rPr lang="en-US" dirty="0"/>
                        <a:t>FY25</a:t>
                      </a:r>
                    </a:p>
                  </a:txBody>
                  <a:tcPr/>
                </a:tc>
                <a:tc>
                  <a:txBody>
                    <a:bodyPr/>
                    <a:lstStyle/>
                    <a:p>
                      <a:pPr algn="ctr"/>
                      <a:r>
                        <a:rPr lang="en-US" dirty="0"/>
                        <a:t>$2,792,000</a:t>
                      </a:r>
                    </a:p>
                  </a:txBody>
                  <a:tcPr/>
                </a:tc>
                <a:tc>
                  <a:txBody>
                    <a:bodyPr/>
                    <a:lstStyle/>
                    <a:p>
                      <a:pPr algn="ctr"/>
                      <a:r>
                        <a:rPr lang="en-US" dirty="0"/>
                        <a:t>$380,000</a:t>
                      </a:r>
                    </a:p>
                  </a:txBody>
                  <a:tcPr/>
                </a:tc>
                <a:extLst>
                  <a:ext uri="{0D108BD9-81ED-4DB2-BD59-A6C34878D82A}">
                    <a16:rowId xmlns:a16="http://schemas.microsoft.com/office/drawing/2014/main" val="2579218617"/>
                  </a:ext>
                </a:extLst>
              </a:tr>
            </a:tbl>
          </a:graphicData>
        </a:graphic>
      </p:graphicFrame>
    </p:spTree>
    <p:extLst>
      <p:ext uri="{BB962C8B-B14F-4D97-AF65-F5344CB8AC3E}">
        <p14:creationId xmlns:p14="http://schemas.microsoft.com/office/powerpoint/2010/main" val="609060725"/>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81607" cy="1143000"/>
          </a:xfrm>
        </p:spPr>
        <p:txBody>
          <a:bodyPr/>
          <a:lstStyle/>
          <a:p>
            <a:r>
              <a:rPr lang="en-US" sz="3200" dirty="0">
                <a:solidFill>
                  <a:srgbClr val="FFFF00"/>
                </a:solidFill>
              </a:rPr>
              <a:t>MUD Statistics </a:t>
            </a:r>
          </a:p>
        </p:txBody>
      </p:sp>
      <p:graphicFrame>
        <p:nvGraphicFramePr>
          <p:cNvPr id="3" name="Chart 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664493525"/>
              </p:ext>
            </p:extLst>
          </p:nvPr>
        </p:nvGraphicFramePr>
        <p:xfrm>
          <a:off x="1436817" y="1830317"/>
          <a:ext cx="6694580" cy="43494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27493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454CD2-B760-748B-241A-49C34444EAAB}"/>
              </a:ext>
            </a:extLst>
          </p:cNvPr>
          <p:cNvSpPr>
            <a:spLocks noGrp="1"/>
          </p:cNvSpPr>
          <p:nvPr>
            <p:ph type="title"/>
          </p:nvPr>
        </p:nvSpPr>
        <p:spPr>
          <a:xfrm>
            <a:off x="1600200" y="685800"/>
            <a:ext cx="8281607" cy="1143000"/>
          </a:xfrm>
        </p:spPr>
        <p:txBody>
          <a:bodyPr/>
          <a:lstStyle/>
          <a:p>
            <a:r>
              <a:rPr lang="en-US" sz="3200" dirty="0">
                <a:solidFill>
                  <a:srgbClr val="FFFF00"/>
                </a:solidFill>
              </a:rPr>
              <a:t>MUD Statistics </a:t>
            </a:r>
          </a:p>
        </p:txBody>
      </p:sp>
      <p:pic>
        <p:nvPicPr>
          <p:cNvPr id="6" name="Picture 5" descr="Chart, bar chart&#10;&#10;AI-generated content may be incorrect.">
            <a:extLst>
              <a:ext uri="{FF2B5EF4-FFF2-40B4-BE49-F238E27FC236}">
                <a16:creationId xmlns:a16="http://schemas.microsoft.com/office/drawing/2014/main" id="{A321C830-9F56-584A-0C6E-58C206ADDA64}"/>
              </a:ext>
            </a:extLst>
          </p:cNvPr>
          <p:cNvPicPr>
            <a:picLocks noChangeAspect="1"/>
          </p:cNvPicPr>
          <p:nvPr/>
        </p:nvPicPr>
        <p:blipFill>
          <a:blip r:embed="rId3" cstate="print">
            <a:extLst>
              <a:ext uri="{28A0092B-C50C-407E-A947-70E740481C1C}">
                <a14:useLocalDpi xmlns:a14="http://schemas.microsoft.com/office/drawing/2010/main" val="0"/>
              </a:ext>
            </a:extLst>
          </a:blip>
          <a:srcRect t="6392" b="69585"/>
          <a:stretch/>
        </p:blipFill>
        <p:spPr>
          <a:xfrm>
            <a:off x="4057651" y="1409700"/>
            <a:ext cx="3943350" cy="1326594"/>
          </a:xfrm>
          <a:prstGeom prst="rect">
            <a:avLst/>
          </a:prstGeom>
        </p:spPr>
      </p:pic>
      <p:pic>
        <p:nvPicPr>
          <p:cNvPr id="9" name="Picture 8" descr="Chart, bar chart&#10;&#10;AI-generated content may be incorrect.">
            <a:extLst>
              <a:ext uri="{FF2B5EF4-FFF2-40B4-BE49-F238E27FC236}">
                <a16:creationId xmlns:a16="http://schemas.microsoft.com/office/drawing/2014/main" id="{C2C51B49-F36C-CCA3-AD15-253AE6D1E5E6}"/>
              </a:ext>
            </a:extLst>
          </p:cNvPr>
          <p:cNvPicPr>
            <a:picLocks noChangeAspect="1"/>
          </p:cNvPicPr>
          <p:nvPr/>
        </p:nvPicPr>
        <p:blipFill>
          <a:blip r:embed="rId3">
            <a:extLst>
              <a:ext uri="{28A0092B-C50C-407E-A947-70E740481C1C}">
                <a14:useLocalDpi xmlns:a14="http://schemas.microsoft.com/office/drawing/2010/main" val="0"/>
              </a:ext>
            </a:extLst>
          </a:blip>
          <a:srcRect t="30069" b="33750"/>
          <a:stretch/>
        </p:blipFill>
        <p:spPr>
          <a:xfrm>
            <a:off x="781051" y="2650569"/>
            <a:ext cx="8172450" cy="4140756"/>
          </a:xfrm>
          <a:prstGeom prst="rect">
            <a:avLst/>
          </a:prstGeom>
        </p:spPr>
      </p:pic>
    </p:spTree>
    <p:extLst>
      <p:ext uri="{BB962C8B-B14F-4D97-AF65-F5344CB8AC3E}">
        <p14:creationId xmlns:p14="http://schemas.microsoft.com/office/powerpoint/2010/main" val="2771721709"/>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81607" cy="1143000"/>
          </a:xfrm>
        </p:spPr>
        <p:txBody>
          <a:bodyPr/>
          <a:lstStyle/>
          <a:p>
            <a:r>
              <a:rPr lang="en-US" sz="3200" dirty="0">
                <a:solidFill>
                  <a:srgbClr val="FFFF00"/>
                </a:solidFill>
              </a:rPr>
              <a:t>Proposed FY26 EV Tourism</a:t>
            </a:r>
          </a:p>
        </p:txBody>
      </p:sp>
      <p:sp>
        <p:nvSpPr>
          <p:cNvPr id="3" name="Content Placeholder 2"/>
          <p:cNvSpPr>
            <a:spLocks noGrp="1"/>
          </p:cNvSpPr>
          <p:nvPr>
            <p:ph idx="1"/>
          </p:nvPr>
        </p:nvSpPr>
        <p:spPr>
          <a:xfrm>
            <a:off x="457200" y="1752600"/>
            <a:ext cx="8229600" cy="4525963"/>
          </a:xfrm>
        </p:spPr>
        <p:txBody>
          <a:bodyPr/>
          <a:lstStyle/>
          <a:p>
            <a:endParaRPr lang="en-US" sz="2400" dirty="0"/>
          </a:p>
          <a:p>
            <a:r>
              <a:rPr lang="en-US" sz="2400" dirty="0"/>
              <a:t>For tourism locations including downtowns, parks, hotels, historic sites </a:t>
            </a:r>
          </a:p>
          <a:p>
            <a:r>
              <a:rPr lang="en-US" sz="2400" dirty="0"/>
              <a:t>Incentive levels: </a:t>
            </a:r>
          </a:p>
          <a:p>
            <a:pPr lvl="1"/>
            <a:r>
              <a:rPr lang="en-US" sz="2000" dirty="0"/>
              <a:t>$5,000 for L2</a:t>
            </a:r>
          </a:p>
          <a:p>
            <a:pPr lvl="1"/>
            <a:r>
              <a:rPr lang="en-US" sz="2000" dirty="0"/>
              <a:t>$50,000 for Fast Chargers </a:t>
            </a:r>
          </a:p>
        </p:txBody>
      </p:sp>
    </p:spTree>
    <p:extLst>
      <p:ext uri="{BB962C8B-B14F-4D97-AF65-F5344CB8AC3E}">
        <p14:creationId xmlns:p14="http://schemas.microsoft.com/office/powerpoint/2010/main" val="1691718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815EED-6A40-7A17-19BF-9DB08F76BC77}"/>
              </a:ext>
            </a:extLst>
          </p:cNvPr>
          <p:cNvSpPr>
            <a:spLocks noGrp="1"/>
          </p:cNvSpPr>
          <p:nvPr>
            <p:ph type="title"/>
          </p:nvPr>
        </p:nvSpPr>
        <p:spPr>
          <a:xfrm>
            <a:off x="1600200" y="685800"/>
            <a:ext cx="8281607" cy="1143000"/>
          </a:xfrm>
        </p:spPr>
        <p:txBody>
          <a:bodyPr/>
          <a:lstStyle/>
          <a:p>
            <a:r>
              <a:rPr lang="en-US" sz="3200" dirty="0">
                <a:solidFill>
                  <a:srgbClr val="FFFF00"/>
                </a:solidFill>
              </a:rPr>
              <a:t>EV Tourism Statistics</a:t>
            </a:r>
          </a:p>
        </p:txBody>
      </p:sp>
      <p:sp>
        <p:nvSpPr>
          <p:cNvPr id="7" name="Content Placeholder 2">
            <a:extLst>
              <a:ext uri="{FF2B5EF4-FFF2-40B4-BE49-F238E27FC236}">
                <a16:creationId xmlns:a16="http://schemas.microsoft.com/office/drawing/2014/main" id="{44D3FCD3-EFF9-1314-173B-F9726D07D5BC}"/>
              </a:ext>
            </a:extLst>
          </p:cNvPr>
          <p:cNvSpPr>
            <a:spLocks noGrp="1"/>
          </p:cNvSpPr>
          <p:nvPr>
            <p:ph idx="1"/>
          </p:nvPr>
        </p:nvSpPr>
        <p:spPr>
          <a:xfrm>
            <a:off x="457200" y="1600206"/>
            <a:ext cx="8229600" cy="4525963"/>
          </a:xfrm>
        </p:spPr>
        <p:txBody>
          <a:bodyPr/>
          <a:lstStyle/>
          <a:p>
            <a:r>
              <a:rPr lang="en-US" sz="2400" dirty="0"/>
              <a:t>Much of the carry over included in the budget is to fund the already awarded grants from previous years. </a:t>
            </a:r>
          </a:p>
          <a:p>
            <a:endParaRPr lang="en-US" sz="2400" dirty="0"/>
          </a:p>
        </p:txBody>
      </p:sp>
      <p:graphicFrame>
        <p:nvGraphicFramePr>
          <p:cNvPr id="8" name="Table 7">
            <a:extLst>
              <a:ext uri="{FF2B5EF4-FFF2-40B4-BE49-F238E27FC236}">
                <a16:creationId xmlns:a16="http://schemas.microsoft.com/office/drawing/2014/main" id="{D7A6D1A5-B092-9A85-5412-5206CF8204B7}"/>
              </a:ext>
            </a:extLst>
          </p:cNvPr>
          <p:cNvGraphicFramePr>
            <a:graphicFrameLocks noGrp="1"/>
          </p:cNvGraphicFramePr>
          <p:nvPr>
            <p:extLst>
              <p:ext uri="{D42A27DB-BD31-4B8C-83A1-F6EECF244321}">
                <p14:modId xmlns:p14="http://schemas.microsoft.com/office/powerpoint/2010/main" val="3634149379"/>
              </p:ext>
            </p:extLst>
          </p:nvPr>
        </p:nvGraphicFramePr>
        <p:xfrm>
          <a:off x="1317444" y="3657601"/>
          <a:ext cx="6844062" cy="2194560"/>
        </p:xfrm>
        <a:graphic>
          <a:graphicData uri="http://schemas.openxmlformats.org/drawingml/2006/table">
            <a:tbl>
              <a:tblPr firstRow="1" bandRow="1">
                <a:tableStyleId>{073A0DAA-6AF3-43AB-8588-CEC1D06C72B9}</a:tableStyleId>
              </a:tblPr>
              <a:tblGrid>
                <a:gridCol w="1731825">
                  <a:extLst>
                    <a:ext uri="{9D8B030D-6E8A-4147-A177-3AD203B41FA5}">
                      <a16:colId xmlns:a16="http://schemas.microsoft.com/office/drawing/2014/main" val="3447634784"/>
                    </a:ext>
                  </a:extLst>
                </a:gridCol>
                <a:gridCol w="2563814">
                  <a:extLst>
                    <a:ext uri="{9D8B030D-6E8A-4147-A177-3AD203B41FA5}">
                      <a16:colId xmlns:a16="http://schemas.microsoft.com/office/drawing/2014/main" val="3636817408"/>
                    </a:ext>
                  </a:extLst>
                </a:gridCol>
                <a:gridCol w="2548423">
                  <a:extLst>
                    <a:ext uri="{9D8B030D-6E8A-4147-A177-3AD203B41FA5}">
                      <a16:colId xmlns:a16="http://schemas.microsoft.com/office/drawing/2014/main" val="1561561888"/>
                    </a:ext>
                  </a:extLst>
                </a:gridCol>
              </a:tblGrid>
              <a:tr h="548640">
                <a:tc>
                  <a:txBody>
                    <a:bodyPr/>
                    <a:lstStyle/>
                    <a:p>
                      <a:pPr algn="ctr"/>
                      <a:r>
                        <a:rPr lang="en-US" dirty="0"/>
                        <a:t>Fiscal Year</a:t>
                      </a:r>
                    </a:p>
                  </a:txBody>
                  <a:tcPr/>
                </a:tc>
                <a:tc>
                  <a:txBody>
                    <a:bodyPr/>
                    <a:lstStyle/>
                    <a:p>
                      <a:pPr algn="ctr"/>
                      <a:r>
                        <a:rPr lang="en-US" dirty="0"/>
                        <a:t>Amount Awarded</a:t>
                      </a:r>
                    </a:p>
                  </a:txBody>
                  <a:tcPr/>
                </a:tc>
                <a:tc>
                  <a:txBody>
                    <a:bodyPr/>
                    <a:lstStyle/>
                    <a:p>
                      <a:pPr algn="ctr"/>
                      <a:r>
                        <a:rPr lang="en-US" dirty="0"/>
                        <a:t>Amount Paid Out</a:t>
                      </a:r>
                    </a:p>
                  </a:txBody>
                  <a:tcPr/>
                </a:tc>
                <a:extLst>
                  <a:ext uri="{0D108BD9-81ED-4DB2-BD59-A6C34878D82A}">
                    <a16:rowId xmlns:a16="http://schemas.microsoft.com/office/drawing/2014/main" val="2365705426"/>
                  </a:ext>
                </a:extLst>
              </a:tr>
              <a:tr h="548640">
                <a:tc>
                  <a:txBody>
                    <a:bodyPr/>
                    <a:lstStyle/>
                    <a:p>
                      <a:pPr algn="ctr"/>
                      <a:r>
                        <a:rPr lang="en-US" dirty="0"/>
                        <a:t>FY22</a:t>
                      </a:r>
                    </a:p>
                  </a:txBody>
                  <a:tcPr/>
                </a:tc>
                <a:tc>
                  <a:txBody>
                    <a:bodyPr/>
                    <a:lstStyle/>
                    <a:p>
                      <a:pPr algn="ctr"/>
                      <a:r>
                        <a:rPr lang="en-US" dirty="0"/>
                        <a:t>$5,236,000</a:t>
                      </a:r>
                    </a:p>
                  </a:txBody>
                  <a:tcPr/>
                </a:tc>
                <a:tc>
                  <a:txBody>
                    <a:bodyPr/>
                    <a:lstStyle/>
                    <a:p>
                      <a:pPr algn="ctr"/>
                      <a:r>
                        <a:rPr lang="en-US" dirty="0"/>
                        <a:t>$1,059,874</a:t>
                      </a:r>
                    </a:p>
                  </a:txBody>
                  <a:tcPr/>
                </a:tc>
                <a:extLst>
                  <a:ext uri="{0D108BD9-81ED-4DB2-BD59-A6C34878D82A}">
                    <a16:rowId xmlns:a16="http://schemas.microsoft.com/office/drawing/2014/main" val="930787599"/>
                  </a:ext>
                </a:extLst>
              </a:tr>
              <a:tr h="548640">
                <a:tc>
                  <a:txBody>
                    <a:bodyPr/>
                    <a:lstStyle/>
                    <a:p>
                      <a:pPr algn="ctr"/>
                      <a:r>
                        <a:rPr lang="en-US" dirty="0"/>
                        <a:t>FY23</a:t>
                      </a:r>
                    </a:p>
                  </a:txBody>
                  <a:tcPr/>
                </a:tc>
                <a:tc>
                  <a:txBody>
                    <a:bodyPr/>
                    <a:lstStyle/>
                    <a:p>
                      <a:pPr algn="ctr"/>
                      <a:r>
                        <a:rPr lang="en-US" dirty="0"/>
                        <a:t>$760,000</a:t>
                      </a:r>
                    </a:p>
                  </a:txBody>
                  <a:tcPr/>
                </a:tc>
                <a:tc>
                  <a:txBody>
                    <a:bodyPr/>
                    <a:lstStyle/>
                    <a:p>
                      <a:pPr algn="ctr"/>
                      <a:r>
                        <a:rPr lang="en-US" dirty="0"/>
                        <a:t>$208,820</a:t>
                      </a:r>
                    </a:p>
                  </a:txBody>
                  <a:tcPr/>
                </a:tc>
                <a:extLst>
                  <a:ext uri="{0D108BD9-81ED-4DB2-BD59-A6C34878D82A}">
                    <a16:rowId xmlns:a16="http://schemas.microsoft.com/office/drawing/2014/main" val="3327013696"/>
                  </a:ext>
                </a:extLst>
              </a:tr>
              <a:tr h="548640">
                <a:tc>
                  <a:txBody>
                    <a:bodyPr/>
                    <a:lstStyle/>
                    <a:p>
                      <a:pPr algn="ctr"/>
                      <a:r>
                        <a:rPr lang="en-US" dirty="0"/>
                        <a:t>FY24</a:t>
                      </a:r>
                    </a:p>
                  </a:txBody>
                  <a:tcPr/>
                </a:tc>
                <a:tc>
                  <a:txBody>
                    <a:bodyPr/>
                    <a:lstStyle/>
                    <a:p>
                      <a:pPr algn="ctr"/>
                      <a:r>
                        <a:rPr lang="en-US" dirty="0"/>
                        <a:t>$1,155,000</a:t>
                      </a:r>
                    </a:p>
                  </a:txBody>
                  <a:tcPr/>
                </a:tc>
                <a:tc>
                  <a:txBody>
                    <a:bodyPr/>
                    <a:lstStyle/>
                    <a:p>
                      <a:pPr algn="ctr"/>
                      <a:r>
                        <a:rPr lang="en-US" dirty="0"/>
                        <a:t>-</a:t>
                      </a:r>
                    </a:p>
                  </a:txBody>
                  <a:tcPr/>
                </a:tc>
                <a:extLst>
                  <a:ext uri="{0D108BD9-81ED-4DB2-BD59-A6C34878D82A}">
                    <a16:rowId xmlns:a16="http://schemas.microsoft.com/office/drawing/2014/main" val="1578792945"/>
                  </a:ext>
                </a:extLst>
              </a:tr>
            </a:tbl>
          </a:graphicData>
        </a:graphic>
      </p:graphicFrame>
    </p:spTree>
    <p:extLst>
      <p:ext uri="{BB962C8B-B14F-4D97-AF65-F5344CB8AC3E}">
        <p14:creationId xmlns:p14="http://schemas.microsoft.com/office/powerpoint/2010/main" val="186431650"/>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81607" cy="1143000"/>
          </a:xfrm>
        </p:spPr>
        <p:txBody>
          <a:bodyPr/>
          <a:lstStyle/>
          <a:p>
            <a:r>
              <a:rPr lang="en-US" sz="3200" dirty="0">
                <a:solidFill>
                  <a:srgbClr val="FFFF00"/>
                </a:solidFill>
              </a:rPr>
              <a:t>EV Tourism Statistics</a:t>
            </a:r>
          </a:p>
        </p:txBody>
      </p:sp>
      <p:graphicFrame>
        <p:nvGraphicFramePr>
          <p:cNvPr id="3" name="Chart 2">
            <a:extLst>
              <a:ext uri="{FF2B5EF4-FFF2-40B4-BE49-F238E27FC236}">
                <a16:creationId xmlns:a16="http://schemas.microsoft.com/office/drawing/2014/main" id="{00000000-0008-0000-0400-000005000000}"/>
              </a:ext>
              <a:ext uri="{147F2762-F138-4A5C-976F-8EAC2B608ADB}">
                <a16:predDERef xmlns:a16="http://schemas.microsoft.com/office/drawing/2014/main" pred="{00000000-0008-0000-0400-000003000000}"/>
              </a:ext>
            </a:extLst>
          </p:cNvPr>
          <p:cNvGraphicFramePr>
            <a:graphicFrameLocks/>
          </p:cNvGraphicFramePr>
          <p:nvPr>
            <p:extLst>
              <p:ext uri="{D42A27DB-BD31-4B8C-83A1-F6EECF244321}">
                <p14:modId xmlns:p14="http://schemas.microsoft.com/office/powerpoint/2010/main" val="3107526743"/>
              </p:ext>
            </p:extLst>
          </p:nvPr>
        </p:nvGraphicFramePr>
        <p:xfrm>
          <a:off x="1604550" y="1829865"/>
          <a:ext cx="6310242" cy="42441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4624177"/>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92D28C-41F8-F1CA-91CC-5E13BB73629A}"/>
              </a:ext>
            </a:extLst>
          </p:cNvPr>
          <p:cNvSpPr>
            <a:spLocks noGrp="1"/>
          </p:cNvSpPr>
          <p:nvPr>
            <p:ph type="title"/>
          </p:nvPr>
        </p:nvSpPr>
        <p:spPr>
          <a:xfrm>
            <a:off x="1600200" y="685800"/>
            <a:ext cx="8281607" cy="1143000"/>
          </a:xfrm>
        </p:spPr>
        <p:txBody>
          <a:bodyPr/>
          <a:lstStyle/>
          <a:p>
            <a:r>
              <a:rPr lang="en-US" sz="3000" dirty="0">
                <a:solidFill>
                  <a:srgbClr val="FFFF00"/>
                </a:solidFill>
              </a:rPr>
              <a:t>EV Tourism Corridor Program</a:t>
            </a:r>
          </a:p>
        </p:txBody>
      </p:sp>
      <p:sp>
        <p:nvSpPr>
          <p:cNvPr id="2" name="Content Placeholder 2">
            <a:extLst>
              <a:ext uri="{FF2B5EF4-FFF2-40B4-BE49-F238E27FC236}">
                <a16:creationId xmlns:a16="http://schemas.microsoft.com/office/drawing/2014/main" id="{0F8DFB52-DA6D-F29B-B7B0-7D223992EBA6}"/>
              </a:ext>
            </a:extLst>
          </p:cNvPr>
          <p:cNvSpPr>
            <a:spLocks noGrp="1"/>
          </p:cNvSpPr>
          <p:nvPr>
            <p:ph idx="1"/>
          </p:nvPr>
        </p:nvSpPr>
        <p:spPr>
          <a:xfrm>
            <a:off x="457200" y="1752600"/>
            <a:ext cx="8229600" cy="4525963"/>
          </a:xfrm>
        </p:spPr>
        <p:txBody>
          <a:bodyPr/>
          <a:lstStyle/>
          <a:p>
            <a:endParaRPr lang="en-US" sz="2400" dirty="0"/>
          </a:p>
          <a:p>
            <a:r>
              <a:rPr lang="en-US" sz="2400" dirty="0"/>
              <a:t>For businesses, government, and non-profits within 1 mile of eligible corridor, and for hotels within 3 miles of eligible corridor.</a:t>
            </a:r>
          </a:p>
          <a:p>
            <a:r>
              <a:rPr lang="en-US" sz="2400" dirty="0"/>
              <a:t>Incentive levels:</a:t>
            </a:r>
            <a:endParaRPr lang="en-US" sz="2000" dirty="0"/>
          </a:p>
          <a:p>
            <a:pPr lvl="1"/>
            <a:r>
              <a:rPr lang="en-US" sz="2000" dirty="0">
                <a:solidFill>
                  <a:srgbClr val="00B050"/>
                </a:solidFill>
              </a:rPr>
              <a:t>Level 2 Charger: $5,000 (Hotels only)</a:t>
            </a:r>
          </a:p>
          <a:p>
            <a:pPr lvl="1"/>
            <a:r>
              <a:rPr lang="en-US" sz="2000" dirty="0">
                <a:solidFill>
                  <a:srgbClr val="00B050"/>
                </a:solidFill>
              </a:rPr>
              <a:t>50-100 kW Fast Charger: $60,000 </a:t>
            </a:r>
          </a:p>
          <a:p>
            <a:pPr lvl="1"/>
            <a:r>
              <a:rPr lang="en-US" sz="2000" dirty="0">
                <a:solidFill>
                  <a:srgbClr val="00B050"/>
                </a:solidFill>
              </a:rPr>
              <a:t>100-200 kW Fast Charger: $100,000 </a:t>
            </a:r>
          </a:p>
          <a:p>
            <a:pPr lvl="1"/>
            <a:r>
              <a:rPr lang="en-US" sz="2000" dirty="0">
                <a:solidFill>
                  <a:srgbClr val="00B050"/>
                </a:solidFill>
              </a:rPr>
              <a:t>200 kW+ Fast Charger: $180,000 </a:t>
            </a:r>
          </a:p>
          <a:p>
            <a:pPr lvl="2"/>
            <a:endParaRPr lang="en-US" sz="1600" dirty="0"/>
          </a:p>
          <a:p>
            <a:pPr lvl="2"/>
            <a:endParaRPr lang="en-US" sz="1600" dirty="0"/>
          </a:p>
        </p:txBody>
      </p:sp>
    </p:spTree>
    <p:extLst>
      <p:ext uri="{BB962C8B-B14F-4D97-AF65-F5344CB8AC3E}">
        <p14:creationId xmlns:p14="http://schemas.microsoft.com/office/powerpoint/2010/main" val="2234678240"/>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84" y="685800"/>
            <a:ext cx="8281607" cy="1143000"/>
          </a:xfrm>
        </p:spPr>
        <p:txBody>
          <a:bodyPr/>
          <a:lstStyle/>
          <a:p>
            <a:r>
              <a:rPr lang="en-US" sz="3200">
                <a:solidFill>
                  <a:srgbClr val="FFFF00"/>
                </a:solidFill>
              </a:rPr>
              <a:t>Meeting Logistics</a:t>
            </a:r>
          </a:p>
        </p:txBody>
      </p:sp>
      <p:sp>
        <p:nvSpPr>
          <p:cNvPr id="3" name="Content Placeholder 2"/>
          <p:cNvSpPr>
            <a:spLocks noGrp="1"/>
          </p:cNvSpPr>
          <p:nvPr>
            <p:ph idx="1"/>
          </p:nvPr>
        </p:nvSpPr>
        <p:spPr/>
        <p:txBody>
          <a:bodyPr/>
          <a:lstStyle/>
          <a:p>
            <a:r>
              <a:rPr lang="en-US"/>
              <a:t>Meeting will be recorded. All comments are public. </a:t>
            </a:r>
          </a:p>
          <a:p>
            <a:r>
              <a:rPr lang="en-US"/>
              <a:t>Registered speakers first. </a:t>
            </a:r>
          </a:p>
          <a:p>
            <a:r>
              <a:rPr lang="en-US"/>
              <a:t>Use “raise hand” function to request to provide oral comments</a:t>
            </a:r>
          </a:p>
          <a:p>
            <a:r>
              <a:rPr lang="en-US"/>
              <a:t>Speakers will be unmuted to provide comment; should state name and organization. </a:t>
            </a:r>
          </a:p>
          <a:p>
            <a:r>
              <a:rPr lang="en-US"/>
              <a:t>Meeting recording, PowerPoint, and comments will be available on the website. </a:t>
            </a:r>
          </a:p>
        </p:txBody>
      </p:sp>
    </p:spTree>
    <p:extLst>
      <p:ext uri="{BB962C8B-B14F-4D97-AF65-F5344CB8AC3E}">
        <p14:creationId xmlns:p14="http://schemas.microsoft.com/office/powerpoint/2010/main" val="3510774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81607" cy="1143000"/>
          </a:xfrm>
        </p:spPr>
        <p:txBody>
          <a:bodyPr/>
          <a:lstStyle/>
          <a:p>
            <a:r>
              <a:rPr lang="en-US" sz="3200" dirty="0">
                <a:solidFill>
                  <a:srgbClr val="FFFF00"/>
                </a:solidFill>
              </a:rPr>
              <a:t>Proposed FY26 E-Mobility </a:t>
            </a:r>
          </a:p>
        </p:txBody>
      </p:sp>
      <p:sp>
        <p:nvSpPr>
          <p:cNvPr id="3" name="Content Placeholder 2"/>
          <p:cNvSpPr>
            <a:spLocks noGrp="1"/>
          </p:cNvSpPr>
          <p:nvPr>
            <p:ph idx="1"/>
          </p:nvPr>
        </p:nvSpPr>
        <p:spPr>
          <a:xfrm>
            <a:off x="457200" y="1752600"/>
            <a:ext cx="8229600" cy="4525963"/>
          </a:xfrm>
        </p:spPr>
        <p:txBody>
          <a:bodyPr lIns="91440" tIns="45720" rIns="91440" bIns="45720" anchor="t"/>
          <a:lstStyle/>
          <a:p>
            <a:endParaRPr lang="en-US" sz="2400" dirty="0"/>
          </a:p>
          <a:p>
            <a:r>
              <a:rPr lang="en-US" sz="2400" dirty="0"/>
              <a:t>This will fund future e-mobility programming as developed by Staff over the course of FY26, this could include: </a:t>
            </a:r>
          </a:p>
          <a:p>
            <a:pPr lvl="1"/>
            <a:r>
              <a:rPr lang="en-US" sz="1800" dirty="0"/>
              <a:t>Recommendations from “New Jersey Overburdened Communities Electric Vehicle Affordability Program Study”</a:t>
            </a:r>
          </a:p>
          <a:p>
            <a:pPr lvl="1"/>
            <a:r>
              <a:rPr lang="en-US" sz="1800" dirty="0"/>
              <a:t>E-bike and/or E-scooter incentives </a:t>
            </a:r>
          </a:p>
          <a:p>
            <a:pPr lvl="1"/>
            <a:r>
              <a:rPr lang="en-US" sz="1800" dirty="0"/>
              <a:t>E-ride share charging incentives </a:t>
            </a:r>
          </a:p>
          <a:p>
            <a:pPr lvl="1"/>
            <a:r>
              <a:rPr lang="en-US" sz="1800" dirty="0"/>
              <a:t>Other pilot programs associated with e-mobility options</a:t>
            </a:r>
          </a:p>
        </p:txBody>
      </p:sp>
    </p:spTree>
    <p:extLst>
      <p:ext uri="{BB962C8B-B14F-4D97-AF65-F5344CB8AC3E}">
        <p14:creationId xmlns:p14="http://schemas.microsoft.com/office/powerpoint/2010/main" val="3422806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81607" cy="1143000"/>
          </a:xfrm>
        </p:spPr>
        <p:txBody>
          <a:bodyPr/>
          <a:lstStyle/>
          <a:p>
            <a:r>
              <a:rPr lang="en-US" sz="2500" dirty="0">
                <a:solidFill>
                  <a:srgbClr val="FFFF00"/>
                </a:solidFill>
              </a:rPr>
              <a:t>Proposed FY26 School Bus Funding </a:t>
            </a:r>
          </a:p>
        </p:txBody>
      </p:sp>
      <p:sp>
        <p:nvSpPr>
          <p:cNvPr id="3" name="Content Placeholder 2"/>
          <p:cNvSpPr>
            <a:spLocks noGrp="1"/>
          </p:cNvSpPr>
          <p:nvPr>
            <p:ph idx="1"/>
          </p:nvPr>
        </p:nvSpPr>
        <p:spPr>
          <a:xfrm>
            <a:off x="457200" y="1752600"/>
            <a:ext cx="8229600" cy="4525963"/>
          </a:xfrm>
        </p:spPr>
        <p:txBody>
          <a:bodyPr lIns="91440" tIns="45720" rIns="91440" bIns="45720" anchor="t"/>
          <a:lstStyle/>
          <a:p>
            <a:endParaRPr lang="en-US" sz="2400" dirty="0"/>
          </a:p>
          <a:p>
            <a:r>
              <a:rPr lang="en-US" sz="2400" dirty="0"/>
              <a:t>This line represents: </a:t>
            </a:r>
          </a:p>
          <a:p>
            <a:pPr lvl="1"/>
            <a:r>
              <a:rPr lang="en-US" sz="1800" dirty="0"/>
              <a:t>$15 million legislatively required to be provided to DEP in FY24 </a:t>
            </a:r>
          </a:p>
          <a:p>
            <a:pPr lvl="1"/>
            <a:r>
              <a:rPr lang="en-US" sz="1800" dirty="0"/>
              <a:t>$4 million for potential V2G incentives in conjunction with the DEP School Bus Program </a:t>
            </a:r>
          </a:p>
        </p:txBody>
      </p:sp>
    </p:spTree>
    <p:extLst>
      <p:ext uri="{BB962C8B-B14F-4D97-AF65-F5344CB8AC3E}">
        <p14:creationId xmlns:p14="http://schemas.microsoft.com/office/powerpoint/2010/main" val="2410587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81607" cy="1143000"/>
          </a:xfrm>
        </p:spPr>
        <p:txBody>
          <a:bodyPr/>
          <a:lstStyle/>
          <a:p>
            <a:r>
              <a:rPr lang="en-US" sz="3200" dirty="0">
                <a:solidFill>
                  <a:srgbClr val="FFFF00"/>
                </a:solidFill>
              </a:rPr>
              <a:t>Proposed FY26 MHD Depot </a:t>
            </a:r>
          </a:p>
        </p:txBody>
      </p:sp>
      <p:sp>
        <p:nvSpPr>
          <p:cNvPr id="3" name="Content Placeholder 2"/>
          <p:cNvSpPr>
            <a:spLocks noGrp="1"/>
          </p:cNvSpPr>
          <p:nvPr>
            <p:ph idx="1"/>
          </p:nvPr>
        </p:nvSpPr>
        <p:spPr>
          <a:xfrm>
            <a:off x="457200" y="1752600"/>
            <a:ext cx="8229600" cy="4525963"/>
          </a:xfrm>
        </p:spPr>
        <p:txBody>
          <a:bodyPr lIns="91440" tIns="45720" rIns="91440" bIns="45720" anchor="t"/>
          <a:lstStyle/>
          <a:p>
            <a:endParaRPr lang="en-US" sz="2400" dirty="0"/>
          </a:p>
          <a:p>
            <a:r>
              <a:rPr lang="en-US" sz="2400" dirty="0"/>
              <a:t>This will fund the legislatively mandated MHD Depot Demonstration Program, work on designing the program began in FY25</a:t>
            </a:r>
            <a:endParaRPr lang="en-US" sz="1800" dirty="0"/>
          </a:p>
        </p:txBody>
      </p:sp>
    </p:spTree>
    <p:extLst>
      <p:ext uri="{BB962C8B-B14F-4D97-AF65-F5344CB8AC3E}">
        <p14:creationId xmlns:p14="http://schemas.microsoft.com/office/powerpoint/2010/main" val="1298835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3600" b="1">
              <a:ea typeface="ＭＳ Ｐゴシック"/>
            </a:endParaRPr>
          </a:p>
          <a:p>
            <a:pPr marL="0" indent="0" algn="ctr">
              <a:buNone/>
            </a:pPr>
            <a:endParaRPr lang="en-US" sz="3600" b="1">
              <a:ea typeface="ＭＳ Ｐゴシック"/>
            </a:endParaRPr>
          </a:p>
          <a:p>
            <a:pPr marL="0" indent="0" algn="ctr">
              <a:buNone/>
            </a:pPr>
            <a:r>
              <a:rPr lang="en-US" sz="3800" b="1">
                <a:ea typeface="ＭＳ Ｐゴシック"/>
              </a:rPr>
              <a:t>PUBLIC COMMENTS</a:t>
            </a:r>
            <a:endParaRPr lang="en-US" sz="3800" b="1">
              <a:solidFill>
                <a:srgbClr val="002060"/>
              </a:solidFill>
              <a:ea typeface="ＭＳ Ｐゴシック"/>
            </a:endParaRPr>
          </a:p>
          <a:p>
            <a:endParaRPr lang="en-US"/>
          </a:p>
        </p:txBody>
      </p:sp>
    </p:spTree>
    <p:extLst>
      <p:ext uri="{BB962C8B-B14F-4D97-AF65-F5344CB8AC3E}">
        <p14:creationId xmlns:p14="http://schemas.microsoft.com/office/powerpoint/2010/main" val="4018532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EEEA62-2C98-4B5F-936A-2A6594C0E9CA}"/>
              </a:ext>
            </a:extLst>
          </p:cNvPr>
          <p:cNvSpPr txBox="1">
            <a:spLocks/>
          </p:cNvSpPr>
          <p:nvPr/>
        </p:nvSpPr>
        <p:spPr bwMode="auto">
          <a:xfrm>
            <a:off x="559775" y="679356"/>
            <a:ext cx="8104909" cy="213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0" i="0" kern="1200">
                <a:solidFill>
                  <a:schemeClr val="tx1">
                    <a:lumMod val="65000"/>
                    <a:lumOff val="35000"/>
                  </a:schemeClr>
                </a:solidFill>
                <a:latin typeface="Avenir Roman"/>
                <a:ea typeface="ＭＳ Ｐゴシック" charset="0"/>
                <a:cs typeface="Avenir Roman"/>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br>
              <a:rPr lang="en-US">
                <a:ea typeface="ＭＳ Ｐゴシック"/>
              </a:rPr>
            </a:br>
            <a:br>
              <a:rPr lang="en-US">
                <a:ea typeface="ＭＳ Ｐゴシック"/>
              </a:rPr>
            </a:br>
            <a:endParaRPr lang="en-US">
              <a:ea typeface="ＭＳ Ｐゴシック"/>
            </a:endParaRPr>
          </a:p>
          <a:p>
            <a:pPr algn="ctr"/>
            <a:endParaRPr lang="en-US" sz="3600">
              <a:solidFill>
                <a:srgbClr val="001F5B"/>
              </a:solidFill>
              <a:latin typeface="+mj-lt"/>
              <a:ea typeface="ＭＳ Ｐゴシック"/>
              <a:cs typeface="+mj-cs"/>
            </a:endParaRPr>
          </a:p>
          <a:p>
            <a:pPr algn="ctr"/>
            <a:endParaRPr lang="en-US" sz="3600">
              <a:solidFill>
                <a:srgbClr val="001F5B"/>
              </a:solidFill>
              <a:latin typeface="+mj-lt"/>
              <a:ea typeface="ＭＳ Ｐゴシック"/>
              <a:cs typeface="+mj-cs"/>
            </a:endParaRPr>
          </a:p>
          <a:p>
            <a:pPr algn="ctr"/>
            <a:endParaRPr lang="en-US" sz="3600">
              <a:solidFill>
                <a:srgbClr val="001F5B"/>
              </a:solidFill>
              <a:latin typeface="+mj-lt"/>
              <a:ea typeface="ＭＳ Ｐゴシック"/>
              <a:cs typeface="+mj-cs"/>
            </a:endParaRPr>
          </a:p>
          <a:p>
            <a:pPr algn="ctr"/>
            <a:r>
              <a:rPr lang="en-US" sz="3600">
                <a:solidFill>
                  <a:srgbClr val="001F5B"/>
                </a:solidFill>
                <a:latin typeface="+mj-lt"/>
                <a:ea typeface="ＭＳ Ｐゴシック"/>
                <a:cs typeface="+mj-cs"/>
              </a:rPr>
              <a:t>THANK YOU</a:t>
            </a:r>
            <a:r>
              <a:rPr lang="en-US">
                <a:ea typeface="ＭＳ Ｐゴシック"/>
              </a:rPr>
              <a:t> </a:t>
            </a:r>
          </a:p>
        </p:txBody>
      </p:sp>
    </p:spTree>
    <p:extLst>
      <p:ext uri="{BB962C8B-B14F-4D97-AF65-F5344CB8AC3E}">
        <p14:creationId xmlns:p14="http://schemas.microsoft.com/office/powerpoint/2010/main" val="225808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8281607" cy="1143000"/>
          </a:xfrm>
        </p:spPr>
        <p:txBody>
          <a:bodyPr/>
          <a:lstStyle/>
          <a:p>
            <a:r>
              <a:rPr lang="en-US" sz="2400">
                <a:solidFill>
                  <a:srgbClr val="FFFF00"/>
                </a:solidFill>
              </a:rPr>
              <a:t>Process and Schedule for Comments</a:t>
            </a:r>
          </a:p>
        </p:txBody>
      </p:sp>
      <p:sp>
        <p:nvSpPr>
          <p:cNvPr id="3" name="Content Placeholder 2"/>
          <p:cNvSpPr>
            <a:spLocks noGrp="1"/>
          </p:cNvSpPr>
          <p:nvPr>
            <p:ph idx="1"/>
          </p:nvPr>
        </p:nvSpPr>
        <p:spPr>
          <a:xfrm>
            <a:off x="457200" y="1676400"/>
            <a:ext cx="8229600" cy="4800594"/>
          </a:xfrm>
        </p:spPr>
        <p:txBody>
          <a:bodyPr lIns="91440" tIns="45720" rIns="91440" bIns="45720" anchor="t"/>
          <a:lstStyle/>
          <a:p>
            <a:r>
              <a:rPr lang="en-US" sz="1800" dirty="0"/>
              <a:t>Commenters are encouraged to file their comments directly to the specific dockets, Docket No. QO25040205 and QO25040206</a:t>
            </a:r>
            <a:r>
              <a:rPr lang="en-US" sz="1800" b="1" dirty="0"/>
              <a:t>, </a:t>
            </a:r>
            <a:r>
              <a:rPr lang="en-US" sz="1800" dirty="0"/>
              <a:t>using the “Post Comments” button on the Board’s Public Document Search tool. </a:t>
            </a:r>
          </a:p>
          <a:p>
            <a:r>
              <a:rPr lang="en-US" sz="1800" dirty="0"/>
              <a:t>Comments may also be submitted electronically to </a:t>
            </a:r>
            <a:r>
              <a:rPr lang="en-US" sz="1800" b="1" u="sng" dirty="0"/>
              <a:t>Board.Secretary@bpu.nj.gov</a:t>
            </a:r>
            <a:r>
              <a:rPr lang="en-US" sz="1800" dirty="0"/>
              <a:t> in PDF or Word format with the subject “FY25 CRA, Budgets and Program Plans.”</a:t>
            </a:r>
          </a:p>
          <a:p>
            <a:r>
              <a:rPr lang="en-US" sz="1800" dirty="0"/>
              <a:t>Please note that these comments are considered “public documents” for purposes of the State’s Open Public Records Act. Commenters may identify information that they seek to keep confidential by submitting them in accordance with the confidentiality procedures set forth in N.J.A.C. 14:1-12.3. </a:t>
            </a:r>
          </a:p>
          <a:p>
            <a:r>
              <a:rPr lang="en-US" sz="1800" dirty="0"/>
              <a:t>Any questions may be submitted via email to </a:t>
            </a:r>
            <a:r>
              <a:rPr lang="en-US" sz="1800" b="1" u="sng" dirty="0"/>
              <a:t>Board.Secretary@bpu.nj.gov</a:t>
            </a:r>
            <a:r>
              <a:rPr lang="en-US" sz="1800" dirty="0"/>
              <a:t>, with the same subject heading as above. </a:t>
            </a:r>
          </a:p>
          <a:p>
            <a:r>
              <a:rPr lang="en-US" sz="1800" dirty="0"/>
              <a:t>Comments will be accepted through Friday, June 6, 2025 at 5pm.</a:t>
            </a:r>
          </a:p>
        </p:txBody>
      </p:sp>
    </p:spTree>
    <p:extLst>
      <p:ext uri="{BB962C8B-B14F-4D97-AF65-F5344CB8AC3E}">
        <p14:creationId xmlns:p14="http://schemas.microsoft.com/office/powerpoint/2010/main" val="164775668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02" y="228600"/>
            <a:ext cx="8281607" cy="1143000"/>
          </a:xfrm>
        </p:spPr>
        <p:txBody>
          <a:bodyPr/>
          <a:lstStyle/>
          <a:p>
            <a:br>
              <a:rPr lang="en-US" sz="3000"/>
            </a:br>
            <a:r>
              <a:rPr lang="en-US" sz="3000"/>
              <a:t>            </a:t>
            </a:r>
            <a:r>
              <a:rPr lang="en-US" sz="3000">
                <a:solidFill>
                  <a:srgbClr val="FFFF00"/>
                </a:solidFill>
              </a:rPr>
              <a:t>Overview of Budget</a:t>
            </a:r>
            <a:endParaRPr lang="en-US" sz="3000"/>
          </a:p>
        </p:txBody>
      </p:sp>
      <p:sp>
        <p:nvSpPr>
          <p:cNvPr id="3" name="TextBox 2">
            <a:extLst>
              <a:ext uri="{FF2B5EF4-FFF2-40B4-BE49-F238E27FC236}">
                <a16:creationId xmlns:a16="http://schemas.microsoft.com/office/drawing/2014/main" id="{754A8AAA-E3D9-13B6-3989-9BB4DBFBE4B9}"/>
              </a:ext>
            </a:extLst>
          </p:cNvPr>
          <p:cNvSpPr txBox="1"/>
          <p:nvPr/>
        </p:nvSpPr>
        <p:spPr>
          <a:xfrm>
            <a:off x="2412460" y="1840468"/>
            <a:ext cx="4369339" cy="369332"/>
          </a:xfrm>
          <a:prstGeom prst="rect">
            <a:avLst/>
          </a:prstGeom>
          <a:noFill/>
        </p:spPr>
        <p:txBody>
          <a:bodyPr wrap="square" rtlCol="0">
            <a:spAutoFit/>
          </a:bodyPr>
          <a:lstStyle/>
          <a:p>
            <a:r>
              <a:rPr lang="en-US" dirty="0">
                <a:latin typeface="+mj-lt"/>
              </a:rPr>
              <a:t>FY 26 EV Budget Proposal (In $)</a:t>
            </a:r>
          </a:p>
        </p:txBody>
      </p:sp>
      <p:pic>
        <p:nvPicPr>
          <p:cNvPr id="5" name="Picture 4">
            <a:extLst>
              <a:ext uri="{FF2B5EF4-FFF2-40B4-BE49-F238E27FC236}">
                <a16:creationId xmlns:a16="http://schemas.microsoft.com/office/drawing/2014/main" id="{808F1A58-F700-07FB-4D81-75B5201A16E6}"/>
              </a:ext>
            </a:extLst>
          </p:cNvPr>
          <p:cNvPicPr>
            <a:picLocks noChangeAspect="1"/>
          </p:cNvPicPr>
          <p:nvPr/>
        </p:nvPicPr>
        <p:blipFill>
          <a:blip r:embed="rId3"/>
          <a:srcRect l="12872" t="19116" r="10425" b="10000"/>
          <a:stretch/>
        </p:blipFill>
        <p:spPr>
          <a:xfrm>
            <a:off x="914400" y="2209800"/>
            <a:ext cx="7013643" cy="3645932"/>
          </a:xfrm>
          <a:prstGeom prst="rect">
            <a:avLst/>
          </a:prstGeom>
        </p:spPr>
      </p:pic>
    </p:spTree>
    <p:extLst>
      <p:ext uri="{BB962C8B-B14F-4D97-AF65-F5344CB8AC3E}">
        <p14:creationId xmlns:p14="http://schemas.microsoft.com/office/powerpoint/2010/main" val="63669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7824407" cy="1143000"/>
          </a:xfrm>
        </p:spPr>
        <p:txBody>
          <a:bodyPr/>
          <a:lstStyle/>
          <a:p>
            <a:r>
              <a:rPr lang="en-US" sz="3200" dirty="0">
                <a:solidFill>
                  <a:srgbClr val="FFFF00"/>
                </a:solidFill>
              </a:rPr>
              <a:t>Proposed FY26 Programs</a:t>
            </a:r>
          </a:p>
        </p:txBody>
      </p:sp>
      <p:sp>
        <p:nvSpPr>
          <p:cNvPr id="6" name="Content Placeholder 2"/>
          <p:cNvSpPr txBox="1">
            <a:spLocks/>
          </p:cNvSpPr>
          <p:nvPr/>
        </p:nvSpPr>
        <p:spPr>
          <a:xfrm>
            <a:off x="199185" y="1709404"/>
            <a:ext cx="8797636" cy="4732433"/>
          </a:xfrm>
          <a:prstGeom prst="rect">
            <a:avLst/>
          </a:prstGeom>
        </p:spPr>
        <p:txBody>
          <a:bodyPr anchor="t"/>
          <a:lstStyle>
            <a:lvl1pPr marL="342900" indent="-342900" algn="l" rtl="0" eaLnBrk="1" fontAlgn="base" hangingPunct="1">
              <a:spcBef>
                <a:spcPct val="20000"/>
              </a:spcBef>
              <a:spcAft>
                <a:spcPct val="0"/>
              </a:spcAft>
              <a:buClr>
                <a:srgbClr val="003399"/>
              </a:buClr>
              <a:buSzPct val="110000"/>
              <a:buFont typeface="Arial" pitchFamily="34" charset="0"/>
              <a:buChar char="•"/>
              <a:defRPr sz="2800" b="0" i="0" kern="1200">
                <a:solidFill>
                  <a:srgbClr val="001F5B"/>
                </a:solidFill>
                <a:latin typeface="Avenir Book"/>
                <a:ea typeface="+mn-ea"/>
                <a:cs typeface="Avenir Book"/>
              </a:defRPr>
            </a:lvl1pPr>
            <a:lvl2pPr marL="742950" indent="-285750" algn="l" rtl="0" eaLnBrk="1" fontAlgn="base" hangingPunct="1">
              <a:spcBef>
                <a:spcPct val="20000"/>
              </a:spcBef>
              <a:spcAft>
                <a:spcPct val="0"/>
              </a:spcAft>
              <a:buClr>
                <a:srgbClr val="003399"/>
              </a:buClr>
              <a:buSzPct val="90000"/>
              <a:buFont typeface="Arial" pitchFamily="34" charset="0"/>
              <a:buChar char="›"/>
              <a:defRPr sz="2400" b="0" i="0" kern="1200">
                <a:solidFill>
                  <a:srgbClr val="001F5B"/>
                </a:solidFill>
                <a:latin typeface="Avenir Book"/>
                <a:ea typeface="+mn-ea"/>
                <a:cs typeface="Avenir Book"/>
              </a:defRPr>
            </a:lvl2pPr>
            <a:lvl3pPr marL="1143000" indent="-228600" algn="l" rtl="0" eaLnBrk="1" fontAlgn="base" hangingPunct="1">
              <a:spcBef>
                <a:spcPct val="20000"/>
              </a:spcBef>
              <a:spcAft>
                <a:spcPct val="0"/>
              </a:spcAft>
              <a:buClr>
                <a:srgbClr val="003399"/>
              </a:buClr>
              <a:buFont typeface="Arial" pitchFamily="34" charset="0"/>
              <a:buChar char="»"/>
              <a:defRPr sz="2000" b="0" i="0" kern="1200">
                <a:solidFill>
                  <a:srgbClr val="001F5B"/>
                </a:solidFill>
                <a:latin typeface="Avenir Book"/>
                <a:ea typeface="+mn-ea"/>
                <a:cs typeface="Avenir Book"/>
              </a:defRPr>
            </a:lvl3pPr>
            <a:lvl4pPr marL="1600200" indent="-228600" algn="l" rtl="0" eaLnBrk="1" fontAlgn="base" hangingPunct="1">
              <a:spcBef>
                <a:spcPct val="20000"/>
              </a:spcBef>
              <a:spcAft>
                <a:spcPct val="0"/>
              </a:spcAft>
              <a:buClr>
                <a:srgbClr val="003399"/>
              </a:buClr>
              <a:buFont typeface="Arial" pitchFamily="34" charset="0"/>
              <a:buChar char="–"/>
              <a:defRPr b="0" i="0" kern="1200">
                <a:solidFill>
                  <a:srgbClr val="001F5B"/>
                </a:solidFill>
                <a:latin typeface="Avenir Book"/>
                <a:ea typeface="+mn-ea"/>
                <a:cs typeface="Avenir Book"/>
              </a:defRPr>
            </a:lvl4pPr>
            <a:lvl5pPr marL="2057400" indent="-228600" algn="l" rtl="0" eaLnBrk="1" fontAlgn="base" hangingPunct="1">
              <a:spcBef>
                <a:spcPct val="20000"/>
              </a:spcBef>
              <a:spcAft>
                <a:spcPct val="0"/>
              </a:spcAft>
              <a:buClr>
                <a:srgbClr val="003399"/>
              </a:buClr>
              <a:buFont typeface="Wingdings" pitchFamily="2" charset="2"/>
              <a:buChar char="§"/>
              <a:defRPr b="0" i="0" kern="1200">
                <a:solidFill>
                  <a:srgbClr val="001F5B"/>
                </a:solidFill>
                <a:latin typeface="Avenir Book"/>
                <a:ea typeface="+mn-ea"/>
                <a:cs typeface="Avenir Book"/>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rgbClr val="002060"/>
                </a:solidFill>
              </a:rPr>
              <a:t>The Electric Vehicle (EV) Budget and Programs includes: </a:t>
            </a:r>
          </a:p>
          <a:p>
            <a:pPr lvl="1"/>
            <a:r>
              <a:rPr lang="en-US" sz="2000" dirty="0">
                <a:solidFill>
                  <a:srgbClr val="002060"/>
                </a:solidFill>
              </a:rPr>
              <a:t>Charge Up Personal Vehicle Incentive </a:t>
            </a:r>
          </a:p>
          <a:p>
            <a:pPr lvl="1"/>
            <a:r>
              <a:rPr lang="en-US" sz="2000" dirty="0">
                <a:solidFill>
                  <a:srgbClr val="002060"/>
                </a:solidFill>
              </a:rPr>
              <a:t>Charge Up Residential Charge Incentive </a:t>
            </a:r>
          </a:p>
          <a:p>
            <a:pPr lvl="1"/>
            <a:r>
              <a:rPr lang="en-US" sz="2000" dirty="0">
                <a:solidFill>
                  <a:srgbClr val="002060"/>
                </a:solidFill>
              </a:rPr>
              <a:t>Clean Fleet Incentive Program </a:t>
            </a:r>
          </a:p>
          <a:p>
            <a:pPr lvl="1"/>
            <a:r>
              <a:rPr lang="en-US" sz="2000" dirty="0">
                <a:solidFill>
                  <a:srgbClr val="002060"/>
                </a:solidFill>
              </a:rPr>
              <a:t>Multi-Unit Dwelling Incentive Program </a:t>
            </a:r>
          </a:p>
          <a:p>
            <a:pPr lvl="1"/>
            <a:r>
              <a:rPr lang="en-US" sz="2000" dirty="0">
                <a:solidFill>
                  <a:srgbClr val="002060"/>
                </a:solidFill>
              </a:rPr>
              <a:t>EV Tourism Program </a:t>
            </a:r>
          </a:p>
          <a:p>
            <a:pPr lvl="2"/>
            <a:r>
              <a:rPr lang="en-US" sz="1600" dirty="0">
                <a:solidFill>
                  <a:srgbClr val="002060"/>
                </a:solidFill>
              </a:rPr>
              <a:t>EV Tourism Corridor Program </a:t>
            </a:r>
          </a:p>
          <a:p>
            <a:pPr lvl="1"/>
            <a:r>
              <a:rPr lang="en-US" sz="2000" dirty="0">
                <a:solidFill>
                  <a:srgbClr val="002060"/>
                </a:solidFill>
              </a:rPr>
              <a:t>E-Mobility Pilots </a:t>
            </a:r>
          </a:p>
          <a:p>
            <a:pPr lvl="1"/>
            <a:r>
              <a:rPr lang="en-US" sz="2000" dirty="0">
                <a:solidFill>
                  <a:srgbClr val="002060"/>
                </a:solidFill>
              </a:rPr>
              <a:t>School Buses </a:t>
            </a:r>
          </a:p>
          <a:p>
            <a:pPr lvl="1"/>
            <a:r>
              <a:rPr lang="en-US" sz="2000" dirty="0">
                <a:solidFill>
                  <a:srgbClr val="002060"/>
                </a:solidFill>
              </a:rPr>
              <a:t>MHD Depot</a:t>
            </a:r>
          </a:p>
          <a:p>
            <a:pPr lvl="1"/>
            <a:r>
              <a:rPr lang="en-US" sz="2000" dirty="0">
                <a:solidFill>
                  <a:srgbClr val="002060"/>
                </a:solidFill>
              </a:rPr>
              <a:t>Administrative Funds </a:t>
            </a:r>
          </a:p>
          <a:p>
            <a:endParaRPr lang="en-US" sz="2400" dirty="0">
              <a:solidFill>
                <a:srgbClr val="002060"/>
              </a:solidFill>
            </a:endParaRPr>
          </a:p>
          <a:p>
            <a:endParaRPr lang="en-US" sz="2400" dirty="0"/>
          </a:p>
          <a:p>
            <a:endParaRPr lang="en-US" sz="1700" dirty="0"/>
          </a:p>
        </p:txBody>
      </p:sp>
    </p:spTree>
    <p:extLst>
      <p:ext uri="{BB962C8B-B14F-4D97-AF65-F5344CB8AC3E}">
        <p14:creationId xmlns:p14="http://schemas.microsoft.com/office/powerpoint/2010/main" val="57276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76400" y="685800"/>
            <a:ext cx="7748207" cy="1143000"/>
          </a:xfrm>
        </p:spPr>
        <p:txBody>
          <a:bodyPr/>
          <a:lstStyle/>
          <a:p>
            <a:r>
              <a:rPr lang="en-US" sz="3200">
                <a:solidFill>
                  <a:srgbClr val="FFFF00"/>
                </a:solidFill>
              </a:rPr>
              <a:t>Charge Up Statistics</a:t>
            </a:r>
          </a:p>
        </p:txBody>
      </p:sp>
      <p:sp>
        <p:nvSpPr>
          <p:cNvPr id="8" name="TextBox 7"/>
          <p:cNvSpPr txBox="1"/>
          <p:nvPr/>
        </p:nvSpPr>
        <p:spPr>
          <a:xfrm>
            <a:off x="2891834" y="6444820"/>
            <a:ext cx="3245312" cy="369332"/>
          </a:xfrm>
          <a:prstGeom prst="rect">
            <a:avLst/>
          </a:prstGeom>
          <a:noFill/>
        </p:spPr>
        <p:txBody>
          <a:bodyPr wrap="none" rtlCol="0">
            <a:spAutoFit/>
          </a:bodyPr>
          <a:lstStyle/>
          <a:p>
            <a:r>
              <a:rPr lang="en-US" dirty="0"/>
              <a:t>Chargeup.njcleanenergy.com </a:t>
            </a:r>
          </a:p>
        </p:txBody>
      </p:sp>
      <p:pic>
        <p:nvPicPr>
          <p:cNvPr id="2" name="Picture 1">
            <a:extLst>
              <a:ext uri="{FF2B5EF4-FFF2-40B4-BE49-F238E27FC236}">
                <a16:creationId xmlns:a16="http://schemas.microsoft.com/office/drawing/2014/main" id="{B32CC8A3-49D5-9C25-043D-CDFB55534297}"/>
              </a:ext>
            </a:extLst>
          </p:cNvPr>
          <p:cNvPicPr>
            <a:picLocks noChangeAspect="1"/>
          </p:cNvPicPr>
          <p:nvPr/>
        </p:nvPicPr>
        <p:blipFill>
          <a:blip r:embed="rId4"/>
          <a:stretch>
            <a:fillRect/>
          </a:stretch>
        </p:blipFill>
        <p:spPr>
          <a:xfrm>
            <a:off x="269949" y="1712068"/>
            <a:ext cx="8489083" cy="902180"/>
          </a:xfrm>
          <a:prstGeom prst="rect">
            <a:avLst/>
          </a:prstGeom>
        </p:spPr>
      </p:pic>
      <p:pic>
        <p:nvPicPr>
          <p:cNvPr id="3" name="Picture 2">
            <a:extLst>
              <a:ext uri="{FF2B5EF4-FFF2-40B4-BE49-F238E27FC236}">
                <a16:creationId xmlns:a16="http://schemas.microsoft.com/office/drawing/2014/main" id="{A7229115-3C41-0D17-0811-C1741FA371EF}"/>
              </a:ext>
            </a:extLst>
          </p:cNvPr>
          <p:cNvPicPr>
            <a:picLocks noChangeAspect="1"/>
          </p:cNvPicPr>
          <p:nvPr/>
        </p:nvPicPr>
        <p:blipFill>
          <a:blip r:embed="rId5"/>
          <a:stretch>
            <a:fillRect/>
          </a:stretch>
        </p:blipFill>
        <p:spPr>
          <a:xfrm>
            <a:off x="159472" y="2757744"/>
            <a:ext cx="8825056" cy="3414456"/>
          </a:xfrm>
          <a:prstGeom prst="rect">
            <a:avLst/>
          </a:prstGeom>
        </p:spPr>
      </p:pic>
    </p:spTree>
    <p:extLst>
      <p:ext uri="{BB962C8B-B14F-4D97-AF65-F5344CB8AC3E}">
        <p14:creationId xmlns:p14="http://schemas.microsoft.com/office/powerpoint/2010/main" val="50669151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7748207" cy="1143000"/>
          </a:xfrm>
        </p:spPr>
        <p:txBody>
          <a:bodyPr/>
          <a:lstStyle/>
          <a:p>
            <a:r>
              <a:rPr lang="en-US" sz="3200" dirty="0">
                <a:solidFill>
                  <a:srgbClr val="FFFF00"/>
                </a:solidFill>
              </a:rPr>
              <a:t>Proposed FY26 Charge Up </a:t>
            </a:r>
          </a:p>
        </p:txBody>
      </p:sp>
      <p:sp>
        <p:nvSpPr>
          <p:cNvPr id="6" name="Content Placeholder 2">
            <a:extLst>
              <a:ext uri="{FF2B5EF4-FFF2-40B4-BE49-F238E27FC236}">
                <a16:creationId xmlns:a16="http://schemas.microsoft.com/office/drawing/2014/main" id="{F69C8900-A6B9-6407-D2D6-AA840FEDA8B2}"/>
              </a:ext>
            </a:extLst>
          </p:cNvPr>
          <p:cNvSpPr>
            <a:spLocks noGrp="1"/>
          </p:cNvSpPr>
          <p:nvPr>
            <p:ph idx="1"/>
          </p:nvPr>
        </p:nvSpPr>
        <p:spPr>
          <a:xfrm>
            <a:off x="-272376" y="1104339"/>
            <a:ext cx="9416375" cy="5753661"/>
          </a:xfrm>
        </p:spPr>
        <p:txBody>
          <a:bodyPr lIns="91440" tIns="45720" rIns="91440" bIns="45720" anchor="t"/>
          <a:lstStyle/>
          <a:p>
            <a:pPr marL="457200" lvl="1" indent="0">
              <a:buNone/>
            </a:pPr>
            <a:endParaRPr lang="en-US" dirty="0"/>
          </a:p>
          <a:p>
            <a:pPr lvl="1"/>
            <a:r>
              <a:rPr lang="en-US" dirty="0">
                <a:solidFill>
                  <a:schemeClr val="tx1">
                    <a:lumMod val="50000"/>
                  </a:schemeClr>
                </a:solidFill>
              </a:rPr>
              <a:t>Incentive Levels -</a:t>
            </a:r>
            <a:endParaRPr lang="en-US" b="1" i="1" dirty="0">
              <a:solidFill>
                <a:schemeClr val="tx1">
                  <a:lumMod val="50000"/>
                </a:schemeClr>
              </a:solidFill>
            </a:endParaRPr>
          </a:p>
          <a:p>
            <a:pPr lvl="2"/>
            <a:r>
              <a:rPr lang="en-US" sz="1600" dirty="0">
                <a:solidFill>
                  <a:schemeClr val="accent4"/>
                </a:solidFill>
              </a:rPr>
              <a:t>EVs with MSRP &lt; $55,000 will have a fixed incentive of $1,500. </a:t>
            </a:r>
          </a:p>
          <a:p>
            <a:pPr lvl="2"/>
            <a:r>
              <a:rPr lang="en-US" sz="1600" dirty="0">
                <a:solidFill>
                  <a:schemeClr val="accent4"/>
                </a:solidFill>
              </a:rPr>
              <a:t>Income qualified applicants, as identified in the Applicant Eligibility requirements, will be eligible for an additional incentive in the amount of $2,500.</a:t>
            </a:r>
          </a:p>
          <a:p>
            <a:pPr lvl="2"/>
            <a:r>
              <a:rPr lang="en-US" sz="2400" dirty="0">
                <a:solidFill>
                  <a:schemeClr val="accent4"/>
                </a:solidFill>
              </a:rPr>
              <a:t>Income Qualified Applicant Eligibility</a:t>
            </a:r>
          </a:p>
          <a:p>
            <a:pPr lvl="2"/>
            <a:r>
              <a:rPr lang="en-US" sz="1600" dirty="0">
                <a:solidFill>
                  <a:schemeClr val="accent4"/>
                </a:solidFill>
                <a:cs typeface="Arial"/>
              </a:rPr>
              <a:t>To be eligible for the increased incentive for income eligible applicants, applicants must submit tax documentation to the Program Administrator verifying that in 2023 their Modified Adjusted Gross income (“MAGI”) met the following requirements: </a:t>
            </a:r>
          </a:p>
          <a:p>
            <a:pPr lvl="3"/>
            <a:r>
              <a:rPr lang="en-US" sz="1500" dirty="0">
                <a:solidFill>
                  <a:schemeClr val="accent4"/>
                </a:solidFill>
                <a:cs typeface="Arial"/>
              </a:rPr>
              <a:t>Maximum MAGI of $75,000 for single tax filers; </a:t>
            </a:r>
          </a:p>
          <a:p>
            <a:pPr lvl="3"/>
            <a:r>
              <a:rPr lang="en-US" sz="1500" dirty="0">
                <a:solidFill>
                  <a:schemeClr val="accent4"/>
                </a:solidFill>
                <a:cs typeface="Arial"/>
              </a:rPr>
              <a:t>Maximum MAGI of $112,500 for head of household tax filers; and </a:t>
            </a:r>
          </a:p>
          <a:p>
            <a:pPr lvl="3"/>
            <a:r>
              <a:rPr lang="en-US" sz="1500" dirty="0">
                <a:solidFill>
                  <a:schemeClr val="accent4"/>
                </a:solidFill>
                <a:cs typeface="Arial"/>
              </a:rPr>
              <a:t>Maximum MAGI of $150,000 for joint tax filers.</a:t>
            </a:r>
            <a:r>
              <a:rPr lang="en-US" sz="1600" dirty="0">
                <a:solidFill>
                  <a:schemeClr val="accent4"/>
                </a:solidFill>
                <a:cs typeface="Arial"/>
              </a:rPr>
              <a:t> </a:t>
            </a:r>
            <a:endParaRPr lang="en-US" sz="1600" dirty="0">
              <a:solidFill>
                <a:schemeClr val="accent4"/>
              </a:solidFill>
              <a:latin typeface="Arial"/>
              <a:cs typeface="Arial"/>
            </a:endParaRPr>
          </a:p>
          <a:p>
            <a:pPr lvl="2"/>
            <a:r>
              <a:rPr lang="en-US" sz="1500" dirty="0">
                <a:solidFill>
                  <a:schemeClr val="accent4"/>
                </a:solidFill>
                <a:cs typeface="Arial"/>
              </a:rPr>
              <a:t>Applicants who wish to claim the additional income-based incentive will be required to prequalify with the Program Administrator.</a:t>
            </a:r>
          </a:p>
          <a:p>
            <a:pPr lvl="2"/>
            <a:r>
              <a:rPr lang="en-US" sz="1500" spc="-5" dirty="0">
                <a:solidFill>
                  <a:schemeClr val="accent4"/>
                </a:solidFill>
                <a:effectLst/>
                <a:ea typeface="Calibri" panose="020F0502020204030204" pitchFamily="34" charset="0"/>
              </a:rPr>
              <a:t>Vehicles ordered in advance of the launch of the FY26 Point-of-Sale Program will not be eligible for an incentive.  Notwithstanding the above, in the event that the FY25 Program does not close until June 30, 2025, vehicles ordered or purchased during the FY25 Program may be eligible for an incentive in the FY26 Program if the purchase or lease is completed during the FY26 Program.</a:t>
            </a:r>
          </a:p>
          <a:p>
            <a:pPr lvl="2"/>
            <a:endParaRPr lang="en-US" sz="1600" dirty="0">
              <a:solidFill>
                <a:schemeClr val="accent4"/>
              </a:solidFill>
            </a:endParaRPr>
          </a:p>
          <a:p>
            <a:pPr lvl="2"/>
            <a:endParaRPr lang="en-US" sz="1400" dirty="0">
              <a:solidFill>
                <a:schemeClr val="accent4"/>
              </a:solidFill>
            </a:endParaRPr>
          </a:p>
          <a:p>
            <a:pPr lvl="2"/>
            <a:endParaRPr lang="en-US" sz="1600" dirty="0"/>
          </a:p>
          <a:p>
            <a:pPr marL="914400" lvl="2" indent="0">
              <a:buNone/>
            </a:pPr>
            <a:endParaRPr lang="en-US" sz="1600" dirty="0"/>
          </a:p>
          <a:p>
            <a:pPr lvl="2"/>
            <a:endParaRPr lang="en-US" sz="1600" b="1" dirty="0"/>
          </a:p>
          <a:p>
            <a:pPr lvl="2"/>
            <a:endParaRPr lang="en-US" sz="1600" dirty="0"/>
          </a:p>
        </p:txBody>
      </p:sp>
    </p:spTree>
    <p:extLst>
      <p:ext uri="{BB962C8B-B14F-4D97-AF65-F5344CB8AC3E}">
        <p14:creationId xmlns:p14="http://schemas.microsoft.com/office/powerpoint/2010/main" val="221072488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BA562-5415-62FA-DAFF-0AD03A319D5D}"/>
              </a:ext>
            </a:extLst>
          </p:cNvPr>
          <p:cNvSpPr>
            <a:spLocks noGrp="1"/>
          </p:cNvSpPr>
          <p:nvPr>
            <p:ph idx="1"/>
          </p:nvPr>
        </p:nvSpPr>
        <p:spPr/>
        <p:txBody>
          <a:bodyPr/>
          <a:lstStyle/>
          <a:p>
            <a:r>
              <a:rPr lang="en-US" dirty="0"/>
              <a:t>Orders and Sales made in June </a:t>
            </a:r>
          </a:p>
          <a:p>
            <a:pPr lvl="1"/>
            <a:r>
              <a:rPr lang="en-US" dirty="0"/>
              <a:t>Based on current funding we anticipate that the FY25 Program will not close, so there will be no closing and opening. </a:t>
            </a:r>
          </a:p>
          <a:p>
            <a:pPr lvl="1"/>
            <a:r>
              <a:rPr lang="en-US" dirty="0"/>
              <a:t>New Incentive levels go into effect on July 1, 2025 </a:t>
            </a:r>
          </a:p>
          <a:p>
            <a:pPr lvl="1"/>
            <a:r>
              <a:rPr lang="en-US" dirty="0"/>
              <a:t>In order to ensure incentives at the FY25 level dealers should reserve funding at the time of order. </a:t>
            </a:r>
          </a:p>
          <a:p>
            <a:pPr lvl="1"/>
            <a:r>
              <a:rPr lang="en-US" dirty="0"/>
              <a:t>Vehicles purchased in FY25 will receive the FY25 incentive level, as long as all other terms and conditions are followed (</a:t>
            </a:r>
            <a:r>
              <a:rPr lang="en-US" dirty="0" err="1"/>
              <a:t>ie</a:t>
            </a:r>
            <a:r>
              <a:rPr lang="en-US" dirty="0"/>
              <a:t> applied for with in 14 days, included at time of sale </a:t>
            </a:r>
            <a:r>
              <a:rPr lang="en-US" dirty="0" err="1"/>
              <a:t>etc</a:t>
            </a:r>
            <a:r>
              <a:rPr lang="en-US" dirty="0"/>
              <a:t>)</a:t>
            </a:r>
          </a:p>
        </p:txBody>
      </p:sp>
      <p:sp>
        <p:nvSpPr>
          <p:cNvPr id="2" name="Title 1">
            <a:extLst>
              <a:ext uri="{FF2B5EF4-FFF2-40B4-BE49-F238E27FC236}">
                <a16:creationId xmlns:a16="http://schemas.microsoft.com/office/drawing/2014/main" id="{E81DCB1C-D483-2586-6B68-27DB7B03A7D8}"/>
              </a:ext>
            </a:extLst>
          </p:cNvPr>
          <p:cNvSpPr>
            <a:spLocks noGrp="1"/>
          </p:cNvSpPr>
          <p:nvPr>
            <p:ph type="title"/>
          </p:nvPr>
        </p:nvSpPr>
        <p:spPr>
          <a:xfrm>
            <a:off x="1828800" y="731831"/>
            <a:ext cx="7748207" cy="1143000"/>
          </a:xfrm>
        </p:spPr>
        <p:txBody>
          <a:bodyPr/>
          <a:lstStyle/>
          <a:p>
            <a:r>
              <a:rPr lang="en-US" sz="3200" dirty="0">
                <a:solidFill>
                  <a:srgbClr val="FFFF00"/>
                </a:solidFill>
              </a:rPr>
              <a:t>Proposed FY26 Charge Up </a:t>
            </a:r>
          </a:p>
        </p:txBody>
      </p:sp>
    </p:spTree>
    <p:extLst>
      <p:ext uri="{BB962C8B-B14F-4D97-AF65-F5344CB8AC3E}">
        <p14:creationId xmlns:p14="http://schemas.microsoft.com/office/powerpoint/2010/main" val="2174403056"/>
      </p:ext>
    </p:extLst>
  </p:cSld>
  <p:clrMapOvr>
    <a:masterClrMapping/>
  </p:clrMapOvr>
</p:sld>
</file>

<file path=ppt/theme/theme1.xml><?xml version="1.0" encoding="utf-8"?>
<a:theme xmlns:a="http://schemas.openxmlformats.org/drawingml/2006/main" name="BPU PPT_AJ 2">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EI PowerPoin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EI PowerPoin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EI PowerPoin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818f17-cbce-4756-9d5e-956e1d167021" xsi:nil="true"/>
    <lcf76f155ced4ddcb4097134ff3c332f xmlns="6617b7c1-a0ba-455c-adb6-aac953d2e670">
      <Terms xmlns="http://schemas.microsoft.com/office/infopath/2007/PartnerControls"/>
    </lcf76f155ced4ddcb4097134ff3c332f>
    <SharedWithUsers xmlns="5f818f17-cbce-4756-9d5e-956e1d167021">
      <UserInfo>
        <DisplayName>Lewis, Cathleen [BPU]</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0FDDEC64B3C54F83CD5F7A498221A6" ma:contentTypeVersion="18" ma:contentTypeDescription="Create a new document." ma:contentTypeScope="" ma:versionID="f1865d5efab24a92a72a6c77e0f91f2b">
  <xsd:schema xmlns:xsd="http://www.w3.org/2001/XMLSchema" xmlns:xs="http://www.w3.org/2001/XMLSchema" xmlns:p="http://schemas.microsoft.com/office/2006/metadata/properties" xmlns:ns2="6617b7c1-a0ba-455c-adb6-aac953d2e670" xmlns:ns3="5f818f17-cbce-4756-9d5e-956e1d167021" targetNamespace="http://schemas.microsoft.com/office/2006/metadata/properties" ma:root="true" ma:fieldsID="e2cc41b9fc27dfef1ae157f494d89622" ns2:_="" ns3:_="">
    <xsd:import namespace="6617b7c1-a0ba-455c-adb6-aac953d2e670"/>
    <xsd:import namespace="5f818f17-cbce-4756-9d5e-956e1d167021"/>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TaxCatchAll"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7b7c1-a0ba-455c-adb6-aac953d2e6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18f17-cbce-4756-9d5e-956e1d167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1ee8265-39f9-4b32-89da-7cff9fb84190}" ma:internalName="TaxCatchAll" ma:showField="CatchAllData" ma:web="5f818f17-cbce-4756-9d5e-956e1d167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CA6E4D-6200-432C-BC88-0BC47C625D86}">
  <ds:schemaRefs>
    <ds:schemaRef ds:uri="http://schemas.microsoft.com/sharepoint/v3/contenttype/forms"/>
  </ds:schemaRefs>
</ds:datastoreItem>
</file>

<file path=customXml/itemProps2.xml><?xml version="1.0" encoding="utf-8"?>
<ds:datastoreItem xmlns:ds="http://schemas.openxmlformats.org/officeDocument/2006/customXml" ds:itemID="{79E51C2F-F70F-4910-96B7-51692279B069}">
  <ds:schemaRefs>
    <ds:schemaRef ds:uri="5f818f17-cbce-4756-9d5e-956e1d167021"/>
    <ds:schemaRef ds:uri="60625c03-4bfb-4fbb-a268-418e163bbee2"/>
    <ds:schemaRef ds:uri="6617b7c1-a0ba-455c-adb6-aac953d2e670"/>
    <ds:schemaRef ds:uri="81dcd7ac-5837-458b-b479-b242964171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B48C4D-CC4B-4B7B-82BF-B9376FECBBA6}">
  <ds:schemaRefs>
    <ds:schemaRef ds:uri="5f818f17-cbce-4756-9d5e-956e1d167021"/>
    <ds:schemaRef ds:uri="6617b7c1-a0ba-455c-adb6-aac953d2e6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EE Stakeholder Meeting - Program Admin 09 25 19 BPU Template.pptx</Template>
  <TotalTime>4231</TotalTime>
  <Words>1986</Words>
  <Application>Microsoft Office PowerPoint</Application>
  <PresentationFormat>On-screen Show (4:3)</PresentationFormat>
  <Paragraphs>263</Paragraphs>
  <Slides>34</Slides>
  <Notes>17</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34</vt:i4>
      </vt:variant>
    </vt:vector>
  </HeadingPairs>
  <TitlesOfParts>
    <vt:vector size="51" baseType="lpstr">
      <vt:lpstr>ＭＳ Ｐゴシック</vt:lpstr>
      <vt:lpstr>Aptos</vt:lpstr>
      <vt:lpstr>Arial</vt:lpstr>
      <vt:lpstr>Arial (body)</vt:lpstr>
      <vt:lpstr>Arial Black</vt:lpstr>
      <vt:lpstr>Avenir Book</vt:lpstr>
      <vt:lpstr>Avenir Roman</vt:lpstr>
      <vt:lpstr>Calibri</vt:lpstr>
      <vt:lpstr>Wingdings</vt:lpstr>
      <vt:lpstr>BPU PPT_AJ 2</vt:lpstr>
      <vt:lpstr>1_Office Theme</vt:lpstr>
      <vt:lpstr>2_Office Theme</vt:lpstr>
      <vt:lpstr>Custom Design</vt:lpstr>
      <vt:lpstr>1_OEI PowerPoint Template</vt:lpstr>
      <vt:lpstr>2_OEI PowerPoint Template</vt:lpstr>
      <vt:lpstr>3_OEI PowerPoint Template</vt:lpstr>
      <vt:lpstr>Microsoft Excel Chart</vt:lpstr>
      <vt:lpstr>NJCEP Proposed Fiscal Year 2026 Electric Vehicle Budget and Program Plans – Stakeholder Meeting</vt:lpstr>
      <vt:lpstr>Agenda</vt:lpstr>
      <vt:lpstr>Meeting Logistics</vt:lpstr>
      <vt:lpstr>Process and Schedule for Comments</vt:lpstr>
      <vt:lpstr>             Overview of Budget</vt:lpstr>
      <vt:lpstr>Proposed FY26 Programs</vt:lpstr>
      <vt:lpstr>Charge Up Statistics</vt:lpstr>
      <vt:lpstr>Proposed FY26 Charge Up </vt:lpstr>
      <vt:lpstr>Proposed FY26 Charge Up </vt:lpstr>
      <vt:lpstr>Proposed FY26 Charge Up </vt:lpstr>
      <vt:lpstr>Proposed FY26 Charge Up </vt:lpstr>
      <vt:lpstr>PowerPoint Presentation</vt:lpstr>
      <vt:lpstr>PowerPoint Presentation</vt:lpstr>
      <vt:lpstr>Proposed FY26 Charge Up </vt:lpstr>
      <vt:lpstr>Proposed FY26 EV Program Requirements </vt:lpstr>
      <vt:lpstr>Proposed FY26 Clean Fleet</vt:lpstr>
      <vt:lpstr>Proposed FY26 Clean Fleet</vt:lpstr>
      <vt:lpstr>Proposed FY26 Clean Fleet</vt:lpstr>
      <vt:lpstr>PowerPoint Presentation</vt:lpstr>
      <vt:lpstr>Clean Fleet Statistics</vt:lpstr>
      <vt:lpstr>Clean Fleet Statistics</vt:lpstr>
      <vt:lpstr>Proposed FY26 MUD</vt:lpstr>
      <vt:lpstr>PowerPoint Presentation</vt:lpstr>
      <vt:lpstr>MUD Statistics </vt:lpstr>
      <vt:lpstr>MUD Statistics </vt:lpstr>
      <vt:lpstr>Proposed FY26 EV Tourism</vt:lpstr>
      <vt:lpstr>EV Tourism Statistics</vt:lpstr>
      <vt:lpstr>EV Tourism Statistics</vt:lpstr>
      <vt:lpstr>EV Tourism Corridor Program</vt:lpstr>
      <vt:lpstr>Proposed FY26 E-Mobility </vt:lpstr>
      <vt:lpstr>Proposed FY26 School Bus Funding </vt:lpstr>
      <vt:lpstr>Proposed FY26 MHD Depot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Stakeholder Meeting Program Administration  Trenton War Memorial Delaware Room Trenton, NJ 08608</dc:title>
  <dc:creator>S J</dc:creator>
  <cp:lastModifiedBy>Lewis, Cathleen [BPU]</cp:lastModifiedBy>
  <cp:revision>173</cp:revision>
  <cp:lastPrinted>2019-09-24T21:49:48Z</cp:lastPrinted>
  <dcterms:created xsi:type="dcterms:W3CDTF">2019-09-24T23:30:03Z</dcterms:created>
  <dcterms:modified xsi:type="dcterms:W3CDTF">2025-06-03T21:20:41Z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0x010100590FDDEC64B3C54F83CD5F7A498221A6</vt:lpwstr>
  </property>
  <property fmtid="{D5CDD505-2E9C-101B-9397-08002B2CF9AE}" pid="3" name="MediaServiceImageTags">
    <vt:lpwstr/>
  </property>
</Properties>
</file>